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7"/>
  </p:notesMasterIdLst>
  <p:handoutMasterIdLst>
    <p:handoutMasterId r:id="rId88"/>
  </p:handoutMasterIdLst>
  <p:sldIdLst>
    <p:sldId id="257" r:id="rId5"/>
    <p:sldId id="336" r:id="rId6"/>
    <p:sldId id="354" r:id="rId7"/>
    <p:sldId id="284" r:id="rId8"/>
    <p:sldId id="285" r:id="rId9"/>
    <p:sldId id="287" r:id="rId10"/>
    <p:sldId id="288" r:id="rId11"/>
    <p:sldId id="289" r:id="rId12"/>
    <p:sldId id="290" r:id="rId13"/>
    <p:sldId id="291" r:id="rId14"/>
    <p:sldId id="292" r:id="rId15"/>
    <p:sldId id="293" r:id="rId16"/>
    <p:sldId id="355" r:id="rId17"/>
    <p:sldId id="314" r:id="rId18"/>
    <p:sldId id="315" r:id="rId19"/>
    <p:sldId id="316" r:id="rId20"/>
    <p:sldId id="294" r:id="rId21"/>
    <p:sldId id="317" r:id="rId22"/>
    <p:sldId id="318" r:id="rId23"/>
    <p:sldId id="319" r:id="rId24"/>
    <p:sldId id="320" r:id="rId25"/>
    <p:sldId id="321" r:id="rId26"/>
    <p:sldId id="322" r:id="rId27"/>
    <p:sldId id="295" r:id="rId28"/>
    <p:sldId id="296" r:id="rId29"/>
    <p:sldId id="298" r:id="rId30"/>
    <p:sldId id="324" r:id="rId31"/>
    <p:sldId id="325" r:id="rId32"/>
    <p:sldId id="326" r:id="rId33"/>
    <p:sldId id="299" r:id="rId34"/>
    <p:sldId id="327" r:id="rId35"/>
    <p:sldId id="300" r:id="rId36"/>
    <p:sldId id="328" r:id="rId37"/>
    <p:sldId id="301" r:id="rId38"/>
    <p:sldId id="302" r:id="rId39"/>
    <p:sldId id="303" r:id="rId40"/>
    <p:sldId id="304" r:id="rId41"/>
    <p:sldId id="337" r:id="rId42"/>
    <p:sldId id="338" r:id="rId43"/>
    <p:sldId id="339" r:id="rId44"/>
    <p:sldId id="340" r:id="rId45"/>
    <p:sldId id="341" r:id="rId46"/>
    <p:sldId id="305" r:id="rId47"/>
    <p:sldId id="331" r:id="rId48"/>
    <p:sldId id="333" r:id="rId49"/>
    <p:sldId id="334" r:id="rId50"/>
    <p:sldId id="335" r:id="rId51"/>
    <p:sldId id="332" r:id="rId52"/>
    <p:sldId id="306" r:id="rId53"/>
    <p:sldId id="330" r:id="rId54"/>
    <p:sldId id="307" r:id="rId55"/>
    <p:sldId id="342" r:id="rId56"/>
    <p:sldId id="343" r:id="rId57"/>
    <p:sldId id="344" r:id="rId58"/>
    <p:sldId id="345"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308" r:id="rId75"/>
    <p:sldId id="309" r:id="rId76"/>
    <p:sldId id="310" r:id="rId77"/>
    <p:sldId id="346" r:id="rId78"/>
    <p:sldId id="347" r:id="rId79"/>
    <p:sldId id="348" r:id="rId80"/>
    <p:sldId id="349" r:id="rId81"/>
    <p:sldId id="350" r:id="rId82"/>
    <p:sldId id="312" r:id="rId83"/>
    <p:sldId id="351" r:id="rId84"/>
    <p:sldId id="352" r:id="rId85"/>
    <p:sldId id="353" r:id="rId8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900"/>
    <a:srgbClr val="394404"/>
    <a:srgbClr val="5F6F0F"/>
    <a:srgbClr val="718412"/>
    <a:srgbClr val="65741A"/>
    <a:srgbClr val="70811D"/>
    <a:srgbClr val="7B8D1F"/>
    <a:srgbClr val="839721"/>
    <a:srgbClr val="95AB25"/>
    <a:srgbClr val="BC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8" d="100"/>
          <a:sy n="108" d="100"/>
        </p:scale>
        <p:origin x="654" y="10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8/4/2018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8/4/2018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174679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15</a:t>
            </a:fld>
            <a:endParaRPr lang="en-US"/>
          </a:p>
        </p:txBody>
      </p:sp>
    </p:spTree>
    <p:extLst>
      <p:ext uri="{BB962C8B-B14F-4D97-AF65-F5344CB8AC3E}">
        <p14:creationId xmlns:p14="http://schemas.microsoft.com/office/powerpoint/2010/main" val="261034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16</a:t>
            </a:fld>
            <a:endParaRPr lang="en-US"/>
          </a:p>
        </p:txBody>
      </p:sp>
    </p:spTree>
    <p:extLst>
      <p:ext uri="{BB962C8B-B14F-4D97-AF65-F5344CB8AC3E}">
        <p14:creationId xmlns:p14="http://schemas.microsoft.com/office/powerpoint/2010/main" val="60869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17</a:t>
            </a:fld>
            <a:endParaRPr lang="en-US"/>
          </a:p>
        </p:txBody>
      </p:sp>
    </p:spTree>
    <p:extLst>
      <p:ext uri="{BB962C8B-B14F-4D97-AF65-F5344CB8AC3E}">
        <p14:creationId xmlns:p14="http://schemas.microsoft.com/office/powerpoint/2010/main" val="118911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18</a:t>
            </a:fld>
            <a:endParaRPr lang="en-US"/>
          </a:p>
        </p:txBody>
      </p:sp>
    </p:spTree>
    <p:extLst>
      <p:ext uri="{BB962C8B-B14F-4D97-AF65-F5344CB8AC3E}">
        <p14:creationId xmlns:p14="http://schemas.microsoft.com/office/powerpoint/2010/main" val="135434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19</a:t>
            </a:fld>
            <a:endParaRPr lang="en-US"/>
          </a:p>
        </p:txBody>
      </p:sp>
    </p:spTree>
    <p:extLst>
      <p:ext uri="{BB962C8B-B14F-4D97-AF65-F5344CB8AC3E}">
        <p14:creationId xmlns:p14="http://schemas.microsoft.com/office/powerpoint/2010/main" val="37527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Systemic opioids are an alternative option for women for whom neuraxial analgesia may be contraindicated, cannot be achieved (technical failure to place an epidural catheter), or who prefer an alternative method of labor analgesia</a:t>
            </a:r>
          </a:p>
        </p:txBody>
      </p:sp>
      <p:sp>
        <p:nvSpPr>
          <p:cNvPr id="4" name="Slide Number Placeholder 3"/>
          <p:cNvSpPr>
            <a:spLocks noGrp="1"/>
          </p:cNvSpPr>
          <p:nvPr>
            <p:ph type="sldNum" sz="quarter" idx="10"/>
          </p:nvPr>
        </p:nvSpPr>
        <p:spPr/>
        <p:txBody>
          <a:bodyPr/>
          <a:lstStyle/>
          <a:p>
            <a:fld id="{3EBA5BD7-F043-4D1B-AA17-CD412FC534DE}" type="slidenum">
              <a:rPr lang="en-US" smtClean="0"/>
              <a:t>20</a:t>
            </a:fld>
            <a:endParaRPr lang="en-US"/>
          </a:p>
        </p:txBody>
      </p:sp>
    </p:spTree>
    <p:extLst>
      <p:ext uri="{BB962C8B-B14F-4D97-AF65-F5344CB8AC3E}">
        <p14:creationId xmlns:p14="http://schemas.microsoft.com/office/powerpoint/2010/main" val="351379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21</a:t>
            </a:fld>
            <a:endParaRPr lang="en-US"/>
          </a:p>
        </p:txBody>
      </p:sp>
    </p:spTree>
    <p:extLst>
      <p:ext uri="{BB962C8B-B14F-4D97-AF65-F5344CB8AC3E}">
        <p14:creationId xmlns:p14="http://schemas.microsoft.com/office/powerpoint/2010/main" val="196618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22</a:t>
            </a:fld>
            <a:endParaRPr lang="en-US"/>
          </a:p>
        </p:txBody>
      </p:sp>
    </p:spTree>
    <p:extLst>
      <p:ext uri="{BB962C8B-B14F-4D97-AF65-F5344CB8AC3E}">
        <p14:creationId xmlns:p14="http://schemas.microsoft.com/office/powerpoint/2010/main" val="373429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23</a:t>
            </a:fld>
            <a:endParaRPr lang="en-US"/>
          </a:p>
        </p:txBody>
      </p:sp>
    </p:spTree>
    <p:extLst>
      <p:ext uri="{BB962C8B-B14F-4D97-AF65-F5344CB8AC3E}">
        <p14:creationId xmlns:p14="http://schemas.microsoft.com/office/powerpoint/2010/main" val="12017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24</a:t>
            </a:fld>
            <a:endParaRPr lang="en-US"/>
          </a:p>
        </p:txBody>
      </p:sp>
    </p:spTree>
    <p:extLst>
      <p:ext uri="{BB962C8B-B14F-4D97-AF65-F5344CB8AC3E}">
        <p14:creationId xmlns:p14="http://schemas.microsoft.com/office/powerpoint/2010/main" val="13893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389598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25</a:t>
            </a:fld>
            <a:endParaRPr lang="en-US"/>
          </a:p>
        </p:txBody>
      </p:sp>
    </p:spTree>
    <p:extLst>
      <p:ext uri="{BB962C8B-B14F-4D97-AF65-F5344CB8AC3E}">
        <p14:creationId xmlns:p14="http://schemas.microsoft.com/office/powerpoint/2010/main" val="3646305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26</a:t>
            </a:fld>
            <a:endParaRPr lang="en-US"/>
          </a:p>
        </p:txBody>
      </p:sp>
    </p:spTree>
    <p:extLst>
      <p:ext uri="{BB962C8B-B14F-4D97-AF65-F5344CB8AC3E}">
        <p14:creationId xmlns:p14="http://schemas.microsoft.com/office/powerpoint/2010/main" val="102927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This concentration is considered high, by modern standards.</a:t>
            </a:r>
          </a:p>
        </p:txBody>
      </p:sp>
      <p:sp>
        <p:nvSpPr>
          <p:cNvPr id="4" name="Slide Number Placeholder 3"/>
          <p:cNvSpPr>
            <a:spLocks noGrp="1"/>
          </p:cNvSpPr>
          <p:nvPr>
            <p:ph type="sldNum" sz="quarter" idx="10"/>
          </p:nvPr>
        </p:nvSpPr>
        <p:spPr/>
        <p:txBody>
          <a:bodyPr/>
          <a:lstStyle/>
          <a:p>
            <a:fld id="{3EBA5BD7-F043-4D1B-AA17-CD412FC534DE}" type="slidenum">
              <a:rPr lang="en-US" smtClean="0"/>
              <a:t>27</a:t>
            </a:fld>
            <a:endParaRPr lang="en-US"/>
          </a:p>
        </p:txBody>
      </p:sp>
    </p:spTree>
    <p:extLst>
      <p:ext uri="{BB962C8B-B14F-4D97-AF65-F5344CB8AC3E}">
        <p14:creationId xmlns:p14="http://schemas.microsoft.com/office/powerpoint/2010/main" val="174744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28</a:t>
            </a:fld>
            <a:endParaRPr lang="en-US"/>
          </a:p>
        </p:txBody>
      </p:sp>
    </p:spTree>
    <p:extLst>
      <p:ext uri="{BB962C8B-B14F-4D97-AF65-F5344CB8AC3E}">
        <p14:creationId xmlns:p14="http://schemas.microsoft.com/office/powerpoint/2010/main" val="344406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29</a:t>
            </a:fld>
            <a:endParaRPr lang="en-US"/>
          </a:p>
        </p:txBody>
      </p:sp>
    </p:spTree>
    <p:extLst>
      <p:ext uri="{BB962C8B-B14F-4D97-AF65-F5344CB8AC3E}">
        <p14:creationId xmlns:p14="http://schemas.microsoft.com/office/powerpoint/2010/main" val="408113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i.e., </a:t>
            </a:r>
            <a:r>
              <a:rPr lang="en-US" dirty="0"/>
              <a:t>epidural analgesia performed during the latent phase of labor) </a:t>
            </a:r>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30</a:t>
            </a:fld>
            <a:endParaRPr lang="en-US"/>
          </a:p>
        </p:txBody>
      </p:sp>
    </p:spTree>
    <p:extLst>
      <p:ext uri="{BB962C8B-B14F-4D97-AF65-F5344CB8AC3E}">
        <p14:creationId xmlns:p14="http://schemas.microsoft.com/office/powerpoint/2010/main" val="264466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31</a:t>
            </a:fld>
            <a:endParaRPr lang="en-US"/>
          </a:p>
        </p:txBody>
      </p:sp>
    </p:spTree>
    <p:extLst>
      <p:ext uri="{BB962C8B-B14F-4D97-AF65-F5344CB8AC3E}">
        <p14:creationId xmlns:p14="http://schemas.microsoft.com/office/powerpoint/2010/main" val="209240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32</a:t>
            </a:fld>
            <a:endParaRPr lang="en-US"/>
          </a:p>
        </p:txBody>
      </p:sp>
    </p:spTree>
    <p:extLst>
      <p:ext uri="{BB962C8B-B14F-4D97-AF65-F5344CB8AC3E}">
        <p14:creationId xmlns:p14="http://schemas.microsoft.com/office/powerpoint/2010/main" val="3797481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33</a:t>
            </a:fld>
            <a:endParaRPr lang="en-US"/>
          </a:p>
        </p:txBody>
      </p:sp>
    </p:spTree>
    <p:extLst>
      <p:ext uri="{BB962C8B-B14F-4D97-AF65-F5344CB8AC3E}">
        <p14:creationId xmlns:p14="http://schemas.microsoft.com/office/powerpoint/2010/main" val="1100235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34</a:t>
            </a:fld>
            <a:endParaRPr lang="en-US"/>
          </a:p>
        </p:txBody>
      </p:sp>
    </p:spTree>
    <p:extLst>
      <p:ext uri="{BB962C8B-B14F-4D97-AF65-F5344CB8AC3E}">
        <p14:creationId xmlns:p14="http://schemas.microsoft.com/office/powerpoint/2010/main" val="55966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a:p>
        </p:txBody>
      </p:sp>
    </p:spTree>
    <p:extLst>
      <p:ext uri="{BB962C8B-B14F-4D97-AF65-F5344CB8AC3E}">
        <p14:creationId xmlns:p14="http://schemas.microsoft.com/office/powerpoint/2010/main" val="329919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35</a:t>
            </a:fld>
            <a:endParaRPr lang="en-US"/>
          </a:p>
        </p:txBody>
      </p:sp>
    </p:spTree>
    <p:extLst>
      <p:ext uri="{BB962C8B-B14F-4D97-AF65-F5344CB8AC3E}">
        <p14:creationId xmlns:p14="http://schemas.microsoft.com/office/powerpoint/2010/main" val="2725787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37</a:t>
            </a:fld>
            <a:endParaRPr lang="en-US"/>
          </a:p>
        </p:txBody>
      </p:sp>
    </p:spTree>
    <p:extLst>
      <p:ext uri="{BB962C8B-B14F-4D97-AF65-F5344CB8AC3E}">
        <p14:creationId xmlns:p14="http://schemas.microsoft.com/office/powerpoint/2010/main" val="3110444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38</a:t>
            </a:fld>
            <a:endParaRPr lang="en-US"/>
          </a:p>
        </p:txBody>
      </p:sp>
    </p:spTree>
    <p:extLst>
      <p:ext uri="{BB962C8B-B14F-4D97-AF65-F5344CB8AC3E}">
        <p14:creationId xmlns:p14="http://schemas.microsoft.com/office/powerpoint/2010/main" val="2839555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39</a:t>
            </a:fld>
            <a:endParaRPr lang="en-US"/>
          </a:p>
        </p:txBody>
      </p:sp>
    </p:spTree>
    <p:extLst>
      <p:ext uri="{BB962C8B-B14F-4D97-AF65-F5344CB8AC3E}">
        <p14:creationId xmlns:p14="http://schemas.microsoft.com/office/powerpoint/2010/main" val="1579062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ml</a:t>
            </a:r>
          </a:p>
          <a:p>
            <a:r>
              <a:rPr lang="en-US" dirty="0"/>
              <a:t>for every 10 ml local anesthetic solution) </a:t>
            </a:r>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40</a:t>
            </a:fld>
            <a:endParaRPr lang="en-US"/>
          </a:p>
        </p:txBody>
      </p:sp>
    </p:spTree>
    <p:extLst>
      <p:ext uri="{BB962C8B-B14F-4D97-AF65-F5344CB8AC3E}">
        <p14:creationId xmlns:p14="http://schemas.microsoft.com/office/powerpoint/2010/main" val="1234975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41</a:t>
            </a:fld>
            <a:endParaRPr lang="en-US"/>
          </a:p>
        </p:txBody>
      </p:sp>
    </p:spTree>
    <p:extLst>
      <p:ext uri="{BB962C8B-B14F-4D97-AF65-F5344CB8AC3E}">
        <p14:creationId xmlns:p14="http://schemas.microsoft.com/office/powerpoint/2010/main" val="106618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42</a:t>
            </a:fld>
            <a:endParaRPr lang="en-US"/>
          </a:p>
        </p:txBody>
      </p:sp>
    </p:spTree>
    <p:extLst>
      <p:ext uri="{BB962C8B-B14F-4D97-AF65-F5344CB8AC3E}">
        <p14:creationId xmlns:p14="http://schemas.microsoft.com/office/powerpoint/2010/main" val="2750583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43</a:t>
            </a:fld>
            <a:endParaRPr lang="en-US"/>
          </a:p>
        </p:txBody>
      </p:sp>
    </p:spTree>
    <p:extLst>
      <p:ext uri="{BB962C8B-B14F-4D97-AF65-F5344CB8AC3E}">
        <p14:creationId xmlns:p14="http://schemas.microsoft.com/office/powerpoint/2010/main" val="169501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44</a:t>
            </a:fld>
            <a:endParaRPr lang="en-US"/>
          </a:p>
        </p:txBody>
      </p:sp>
    </p:spTree>
    <p:extLst>
      <p:ext uri="{BB962C8B-B14F-4D97-AF65-F5344CB8AC3E}">
        <p14:creationId xmlns:p14="http://schemas.microsoft.com/office/powerpoint/2010/main" val="2268013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vs</a:t>
            </a:r>
            <a:r>
              <a:rPr lang="en-US" dirty="0"/>
              <a:t>. intermittent boluses)</a:t>
            </a:r>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45</a:t>
            </a:fld>
            <a:endParaRPr lang="en-US"/>
          </a:p>
        </p:txBody>
      </p:sp>
    </p:spTree>
    <p:extLst>
      <p:ext uri="{BB962C8B-B14F-4D97-AF65-F5344CB8AC3E}">
        <p14:creationId xmlns:p14="http://schemas.microsoft.com/office/powerpoint/2010/main" val="125497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A likely mechanism is the </a:t>
            </a:r>
            <a:r>
              <a:rPr lang="en-US" sz="1600" b="0" i="0" u="none" strike="noStrike" kern="1200" baseline="0" dirty="0" err="1">
                <a:solidFill>
                  <a:schemeClr val="tx1"/>
                </a:solidFill>
                <a:latin typeface="+mn-lt"/>
                <a:ea typeface="+mn-ea"/>
                <a:cs typeface="+mn-cs"/>
              </a:rPr>
              <a:t>dural</a:t>
            </a:r>
            <a:r>
              <a:rPr lang="en-US" sz="1600" b="0" i="0" u="none" strike="noStrike" kern="1200" baseline="0" dirty="0">
                <a:solidFill>
                  <a:schemeClr val="tx1"/>
                </a:solidFill>
                <a:latin typeface="+mn-lt"/>
                <a:ea typeface="+mn-ea"/>
                <a:cs typeface="+mn-cs"/>
              </a:rPr>
              <a:t> hole acts as a conduit to enhance epidural medication translocation into the intrathecal space, allowing enhanced coverage of sacral nerve roots while avoiding the side effects associated with conventional combined spinal-epidural analgesia.</a:t>
            </a:r>
          </a:p>
          <a:p>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Dural puncture epidural analgesia may be a viable technique for patients with a suspected difficult airway or failed epidural labor analgesia, for whom confirmation of correct epidural needle placement is critical, without incurring the side</a:t>
            </a:r>
          </a:p>
          <a:p>
            <a:r>
              <a:rPr lang="en-US" sz="1600" b="0" i="0" u="none" strike="noStrike" kern="1200" baseline="0" dirty="0">
                <a:solidFill>
                  <a:schemeClr val="tx1"/>
                </a:solidFill>
                <a:latin typeface="+mn-lt"/>
                <a:ea typeface="+mn-ea"/>
                <a:cs typeface="+mn-cs"/>
              </a:rPr>
              <a:t>effects of spinal medication dosing.</a:t>
            </a:r>
          </a:p>
        </p:txBody>
      </p:sp>
      <p:sp>
        <p:nvSpPr>
          <p:cNvPr id="4" name="Slide Number Placeholder 3"/>
          <p:cNvSpPr>
            <a:spLocks noGrp="1"/>
          </p:cNvSpPr>
          <p:nvPr>
            <p:ph type="sldNum" sz="quarter" idx="10"/>
          </p:nvPr>
        </p:nvSpPr>
        <p:spPr/>
        <p:txBody>
          <a:bodyPr/>
          <a:lstStyle/>
          <a:p>
            <a:fld id="{3EBA5BD7-F043-4D1B-AA17-CD412FC534DE}" type="slidenum">
              <a:rPr lang="en-US" smtClean="0"/>
              <a:t>9</a:t>
            </a:fld>
            <a:endParaRPr lang="en-US"/>
          </a:p>
        </p:txBody>
      </p:sp>
    </p:spTree>
    <p:extLst>
      <p:ext uri="{BB962C8B-B14F-4D97-AF65-F5344CB8AC3E}">
        <p14:creationId xmlns:p14="http://schemas.microsoft.com/office/powerpoint/2010/main" val="2389558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46</a:t>
            </a:fld>
            <a:endParaRPr lang="en-US"/>
          </a:p>
        </p:txBody>
      </p:sp>
    </p:spTree>
    <p:extLst>
      <p:ext uri="{BB962C8B-B14F-4D97-AF65-F5344CB8AC3E}">
        <p14:creationId xmlns:p14="http://schemas.microsoft.com/office/powerpoint/2010/main" val="3238192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absolute differences were small</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47</a:t>
            </a:fld>
            <a:endParaRPr lang="en-US"/>
          </a:p>
        </p:txBody>
      </p:sp>
    </p:spTree>
    <p:extLst>
      <p:ext uri="{BB962C8B-B14F-4D97-AF65-F5344CB8AC3E}">
        <p14:creationId xmlns:p14="http://schemas.microsoft.com/office/powerpoint/2010/main" val="2592841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48</a:t>
            </a:fld>
            <a:endParaRPr lang="en-US"/>
          </a:p>
        </p:txBody>
      </p:sp>
    </p:spTree>
    <p:extLst>
      <p:ext uri="{BB962C8B-B14F-4D97-AF65-F5344CB8AC3E}">
        <p14:creationId xmlns:p14="http://schemas.microsoft.com/office/powerpoint/2010/main" val="2024546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49</a:t>
            </a:fld>
            <a:endParaRPr lang="en-US"/>
          </a:p>
        </p:txBody>
      </p:sp>
    </p:spTree>
    <p:extLst>
      <p:ext uri="{BB962C8B-B14F-4D97-AF65-F5344CB8AC3E}">
        <p14:creationId xmlns:p14="http://schemas.microsoft.com/office/powerpoint/2010/main" val="3517845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although its analgesic efficacy is inferior </a:t>
            </a:r>
            <a:r>
              <a:rPr lang="en-US" dirty="0" err="1"/>
              <a:t>toneuraxial</a:t>
            </a:r>
            <a:r>
              <a:rPr lang="en-US" dirty="0"/>
              <a:t> labor analgesia</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50</a:t>
            </a:fld>
            <a:endParaRPr lang="en-US"/>
          </a:p>
        </p:txBody>
      </p:sp>
    </p:spTree>
    <p:extLst>
      <p:ext uri="{BB962C8B-B14F-4D97-AF65-F5344CB8AC3E}">
        <p14:creationId xmlns:p14="http://schemas.microsoft.com/office/powerpoint/2010/main" val="3827714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51</a:t>
            </a:fld>
            <a:endParaRPr lang="en-US"/>
          </a:p>
        </p:txBody>
      </p:sp>
    </p:spTree>
    <p:extLst>
      <p:ext uri="{BB962C8B-B14F-4D97-AF65-F5344CB8AC3E}">
        <p14:creationId xmlns:p14="http://schemas.microsoft.com/office/powerpoint/2010/main" val="3633516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52</a:t>
            </a:fld>
            <a:endParaRPr lang="en-US"/>
          </a:p>
        </p:txBody>
      </p:sp>
    </p:spTree>
    <p:extLst>
      <p:ext uri="{BB962C8B-B14F-4D97-AF65-F5344CB8AC3E}">
        <p14:creationId xmlns:p14="http://schemas.microsoft.com/office/powerpoint/2010/main" val="906376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53</a:t>
            </a:fld>
            <a:endParaRPr lang="en-US"/>
          </a:p>
        </p:txBody>
      </p:sp>
    </p:spTree>
    <p:extLst>
      <p:ext uri="{BB962C8B-B14F-4D97-AF65-F5344CB8AC3E}">
        <p14:creationId xmlns:p14="http://schemas.microsoft.com/office/powerpoint/2010/main" val="4128593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Given the safety profile of ketorolac is unlikely to be different from ibuprofen</a:t>
            </a:r>
          </a:p>
        </p:txBody>
      </p:sp>
      <p:sp>
        <p:nvSpPr>
          <p:cNvPr id="4" name="Slide Number Placeholder 3"/>
          <p:cNvSpPr>
            <a:spLocks noGrp="1"/>
          </p:cNvSpPr>
          <p:nvPr>
            <p:ph type="sldNum" sz="quarter" idx="10"/>
          </p:nvPr>
        </p:nvSpPr>
        <p:spPr/>
        <p:txBody>
          <a:bodyPr/>
          <a:lstStyle/>
          <a:p>
            <a:fld id="{3EBA5BD7-F043-4D1B-AA17-CD412FC534DE}" type="slidenum">
              <a:rPr lang="en-US" smtClean="0"/>
              <a:t>54</a:t>
            </a:fld>
            <a:endParaRPr lang="en-US"/>
          </a:p>
        </p:txBody>
      </p:sp>
    </p:spTree>
    <p:extLst>
      <p:ext uri="{BB962C8B-B14F-4D97-AF65-F5344CB8AC3E}">
        <p14:creationId xmlns:p14="http://schemas.microsoft.com/office/powerpoint/2010/main" val="4034501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Given the safety profile of ketorolac is unlikely to be different from ibuprofen</a:t>
            </a:r>
          </a:p>
        </p:txBody>
      </p:sp>
      <p:sp>
        <p:nvSpPr>
          <p:cNvPr id="4" name="Slide Number Placeholder 3"/>
          <p:cNvSpPr>
            <a:spLocks noGrp="1"/>
          </p:cNvSpPr>
          <p:nvPr>
            <p:ph type="sldNum" sz="quarter" idx="10"/>
          </p:nvPr>
        </p:nvSpPr>
        <p:spPr/>
        <p:txBody>
          <a:bodyPr/>
          <a:lstStyle/>
          <a:p>
            <a:fld id="{3EBA5BD7-F043-4D1B-AA17-CD412FC534DE}" type="slidenum">
              <a:rPr lang="en-US" smtClean="0"/>
              <a:t>55</a:t>
            </a:fld>
            <a:endParaRPr lang="en-US"/>
          </a:p>
        </p:txBody>
      </p:sp>
    </p:spTree>
    <p:extLst>
      <p:ext uri="{BB962C8B-B14F-4D97-AF65-F5344CB8AC3E}">
        <p14:creationId xmlns:p14="http://schemas.microsoft.com/office/powerpoint/2010/main" val="112665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10</a:t>
            </a:fld>
            <a:endParaRPr lang="en-US"/>
          </a:p>
        </p:txBody>
      </p:sp>
    </p:spTree>
    <p:extLst>
      <p:ext uri="{BB962C8B-B14F-4D97-AF65-F5344CB8AC3E}">
        <p14:creationId xmlns:p14="http://schemas.microsoft.com/office/powerpoint/2010/main" val="1622856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In a comparison of intrathecal morphine combined with ropivacaine transversus abdominis plane block to intrathecal morphine combined with a sham block, there were no differences in pain with movement at 24 h, and no differences </a:t>
            </a:r>
            <a:r>
              <a:rPr lang="en-US" sz="1600" b="0" i="0" u="none" strike="noStrike" kern="1200" baseline="0" dirty="0" err="1">
                <a:solidFill>
                  <a:schemeClr val="tx1"/>
                </a:solidFill>
                <a:latin typeface="+mn-lt"/>
                <a:ea typeface="+mn-ea"/>
                <a:cs typeface="+mn-cs"/>
              </a:rPr>
              <a:t>insupplemental</a:t>
            </a:r>
            <a:r>
              <a:rPr lang="en-US" sz="1600" b="0" i="0" u="none" strike="noStrike" kern="1200" baseline="0" dirty="0">
                <a:solidFill>
                  <a:schemeClr val="tx1"/>
                </a:solidFill>
                <a:latin typeface="+mn-lt"/>
                <a:ea typeface="+mn-ea"/>
                <a:cs typeface="+mn-cs"/>
              </a:rPr>
              <a:t> opioid dose.151////////</a:t>
            </a:r>
          </a:p>
          <a:p>
            <a:r>
              <a:rPr lang="en-US" dirty="0"/>
              <a:t>(</a:t>
            </a:r>
            <a:r>
              <a:rPr lang="en-US" i="1" dirty="0"/>
              <a:t>e.g</a:t>
            </a:r>
            <a:r>
              <a:rPr lang="en-US" dirty="0"/>
              <a:t>., cesarean delivery with general anesthesia, contraindications to neuraxial morphine)  </a:t>
            </a:r>
          </a:p>
          <a:p>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The likely explanation for these findings is that transversus abdominis plane block is useful for treating incisional pain, but not visceral pain. A transversus abdominis plane block may be helpful for “rescue” analgesia for breakthrough</a:t>
            </a:r>
          </a:p>
        </p:txBody>
      </p:sp>
      <p:sp>
        <p:nvSpPr>
          <p:cNvPr id="4" name="Slide Number Placeholder 3"/>
          <p:cNvSpPr>
            <a:spLocks noGrp="1"/>
          </p:cNvSpPr>
          <p:nvPr>
            <p:ph type="sldNum" sz="quarter" idx="10"/>
          </p:nvPr>
        </p:nvSpPr>
        <p:spPr/>
        <p:txBody>
          <a:bodyPr/>
          <a:lstStyle/>
          <a:p>
            <a:fld id="{3EBA5BD7-F043-4D1B-AA17-CD412FC534DE}" type="slidenum">
              <a:rPr lang="en-US" smtClean="0"/>
              <a:t>57</a:t>
            </a:fld>
            <a:endParaRPr lang="en-US"/>
          </a:p>
        </p:txBody>
      </p:sp>
    </p:spTree>
    <p:extLst>
      <p:ext uri="{BB962C8B-B14F-4D97-AF65-F5344CB8AC3E}">
        <p14:creationId xmlns:p14="http://schemas.microsoft.com/office/powerpoint/2010/main" val="833187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58</a:t>
            </a:fld>
            <a:endParaRPr lang="en-US"/>
          </a:p>
        </p:txBody>
      </p:sp>
    </p:spTree>
    <p:extLst>
      <p:ext uri="{BB962C8B-B14F-4D97-AF65-F5344CB8AC3E}">
        <p14:creationId xmlns:p14="http://schemas.microsoft.com/office/powerpoint/2010/main" val="2439403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59</a:t>
            </a:fld>
            <a:endParaRPr lang="en-US"/>
          </a:p>
        </p:txBody>
      </p:sp>
    </p:spTree>
    <p:extLst>
      <p:ext uri="{BB962C8B-B14F-4D97-AF65-F5344CB8AC3E}">
        <p14:creationId xmlns:p14="http://schemas.microsoft.com/office/powerpoint/2010/main" val="3852862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60</a:t>
            </a:fld>
            <a:endParaRPr lang="en-US"/>
          </a:p>
        </p:txBody>
      </p:sp>
    </p:spTree>
    <p:extLst>
      <p:ext uri="{BB962C8B-B14F-4D97-AF65-F5344CB8AC3E}">
        <p14:creationId xmlns:p14="http://schemas.microsoft.com/office/powerpoint/2010/main" val="3651067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61</a:t>
            </a:fld>
            <a:endParaRPr lang="en-US"/>
          </a:p>
        </p:txBody>
      </p:sp>
    </p:spTree>
    <p:extLst>
      <p:ext uri="{BB962C8B-B14F-4D97-AF65-F5344CB8AC3E}">
        <p14:creationId xmlns:p14="http://schemas.microsoft.com/office/powerpoint/2010/main" val="2830931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62</a:t>
            </a:fld>
            <a:endParaRPr lang="en-US"/>
          </a:p>
        </p:txBody>
      </p:sp>
    </p:spTree>
    <p:extLst>
      <p:ext uri="{BB962C8B-B14F-4D97-AF65-F5344CB8AC3E}">
        <p14:creationId xmlns:p14="http://schemas.microsoft.com/office/powerpoint/2010/main" val="1220236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63</a:t>
            </a:fld>
            <a:endParaRPr lang="en-US"/>
          </a:p>
        </p:txBody>
      </p:sp>
    </p:spTree>
    <p:extLst>
      <p:ext uri="{BB962C8B-B14F-4D97-AF65-F5344CB8AC3E}">
        <p14:creationId xmlns:p14="http://schemas.microsoft.com/office/powerpoint/2010/main" val="195963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e.g</a:t>
            </a:r>
            <a:r>
              <a:rPr lang="en-US" dirty="0"/>
              <a:t>., cesarean delivery under general anesthesia, contraindications to NSAID administration).</a:t>
            </a:r>
          </a:p>
        </p:txBody>
      </p:sp>
      <p:sp>
        <p:nvSpPr>
          <p:cNvPr id="4" name="Slide Number Placeholder 3"/>
          <p:cNvSpPr>
            <a:spLocks noGrp="1"/>
          </p:cNvSpPr>
          <p:nvPr>
            <p:ph type="sldNum" sz="quarter" idx="10"/>
          </p:nvPr>
        </p:nvSpPr>
        <p:spPr/>
        <p:txBody>
          <a:bodyPr/>
          <a:lstStyle/>
          <a:p>
            <a:fld id="{3EBA5BD7-F043-4D1B-AA17-CD412FC534DE}" type="slidenum">
              <a:rPr lang="en-US" smtClean="0"/>
              <a:t>64</a:t>
            </a:fld>
            <a:endParaRPr lang="en-US"/>
          </a:p>
        </p:txBody>
      </p:sp>
    </p:spTree>
    <p:extLst>
      <p:ext uri="{BB962C8B-B14F-4D97-AF65-F5344CB8AC3E}">
        <p14:creationId xmlns:p14="http://schemas.microsoft.com/office/powerpoint/2010/main" val="3904481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a:solidFill>
                  <a:schemeClr val="tx1"/>
                </a:solidFill>
                <a:latin typeface="+mn-lt"/>
                <a:ea typeface="+mn-ea"/>
                <a:cs typeface="+mn-cs"/>
              </a:rPr>
              <a:t>although the study was limited by nonstandardized spinal dosing and monitoring for only 15 min after injection.8</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65</a:t>
            </a:fld>
            <a:endParaRPr lang="en-US"/>
          </a:p>
        </p:txBody>
      </p:sp>
    </p:spTree>
    <p:extLst>
      <p:ext uri="{BB962C8B-B14F-4D97-AF65-F5344CB8AC3E}">
        <p14:creationId xmlns:p14="http://schemas.microsoft.com/office/powerpoint/2010/main" val="1271942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66</a:t>
            </a:fld>
            <a:endParaRPr lang="en-US"/>
          </a:p>
        </p:txBody>
      </p:sp>
    </p:spTree>
    <p:extLst>
      <p:ext uri="{BB962C8B-B14F-4D97-AF65-F5344CB8AC3E}">
        <p14:creationId xmlns:p14="http://schemas.microsoft.com/office/powerpoint/2010/main" val="33203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365394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67</a:t>
            </a:fld>
            <a:endParaRPr lang="en-US"/>
          </a:p>
        </p:txBody>
      </p:sp>
    </p:spTree>
    <p:extLst>
      <p:ext uri="{BB962C8B-B14F-4D97-AF65-F5344CB8AC3E}">
        <p14:creationId xmlns:p14="http://schemas.microsoft.com/office/powerpoint/2010/main" val="2606839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68</a:t>
            </a:fld>
            <a:endParaRPr lang="en-US"/>
          </a:p>
        </p:txBody>
      </p:sp>
    </p:spTree>
    <p:extLst>
      <p:ext uri="{BB962C8B-B14F-4D97-AF65-F5344CB8AC3E}">
        <p14:creationId xmlns:p14="http://schemas.microsoft.com/office/powerpoint/2010/main" val="2057743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Study limitations</a:t>
            </a:r>
          </a:p>
          <a:p>
            <a:r>
              <a:rPr lang="en-US" sz="1600" b="0" i="0" u="none" strike="noStrike" kern="1200" baseline="0" dirty="0">
                <a:solidFill>
                  <a:schemeClr val="tx1"/>
                </a:solidFill>
                <a:latin typeface="+mn-lt"/>
                <a:ea typeface="+mn-ea"/>
                <a:cs typeface="+mn-cs"/>
              </a:rPr>
              <a:t>include uncontrolled factors such as obstetric management,</a:t>
            </a:r>
          </a:p>
          <a:p>
            <a:r>
              <a:rPr lang="en-US" sz="1600" b="0" i="0" u="none" strike="noStrike" kern="1200" baseline="0" dirty="0">
                <a:solidFill>
                  <a:schemeClr val="tx1"/>
                </a:solidFill>
                <a:latin typeface="+mn-lt"/>
                <a:ea typeface="+mn-ea"/>
                <a:cs typeface="+mn-cs"/>
              </a:rPr>
              <a:t>selection bias, crossover and dropout, and measurement</a:t>
            </a:r>
          </a:p>
          <a:p>
            <a:r>
              <a:rPr lang="en-US" sz="1600" b="0" i="0" u="none" strike="noStrike" kern="1200" baseline="0" dirty="0">
                <a:solidFill>
                  <a:schemeClr val="tx1"/>
                </a:solidFill>
                <a:latin typeface="+mn-lt"/>
                <a:ea typeface="+mn-ea"/>
                <a:cs typeface="+mn-cs"/>
              </a:rPr>
              <a:t>error.172 Concerningly, maternal fever in general (not</a:t>
            </a:r>
          </a:p>
          <a:p>
            <a:r>
              <a:rPr lang="en-US" sz="1600" b="0" i="0" u="none" strike="noStrike" kern="1200" baseline="0" dirty="0">
                <a:solidFill>
                  <a:schemeClr val="tx1"/>
                </a:solidFill>
                <a:latin typeface="+mn-lt"/>
                <a:ea typeface="+mn-ea"/>
                <a:cs typeface="+mn-cs"/>
              </a:rPr>
              <a:t>restricted to epidural-associated fever) is associated with</a:t>
            </a:r>
          </a:p>
          <a:p>
            <a:r>
              <a:rPr lang="en-US" sz="1600" b="0" i="0" u="none" strike="noStrike" kern="1200" baseline="0" dirty="0">
                <a:solidFill>
                  <a:schemeClr val="tx1"/>
                </a:solidFill>
                <a:latin typeface="+mn-lt"/>
                <a:ea typeface="+mn-ea"/>
                <a:cs typeface="+mn-cs"/>
              </a:rPr>
              <a:t>poor neonatal outcomes, including assisted ventilation, low</a:t>
            </a:r>
          </a:p>
          <a:p>
            <a:r>
              <a:rPr lang="en-US" sz="1600" b="0" i="0" u="none" strike="noStrike" kern="1200" baseline="0" dirty="0">
                <a:solidFill>
                  <a:schemeClr val="tx1"/>
                </a:solidFill>
                <a:latin typeface="+mn-lt"/>
                <a:ea typeface="+mn-ea"/>
                <a:cs typeface="+mn-cs"/>
              </a:rPr>
              <a:t>1- and 5-min Apgar scores, seizures, and hypotonia.172 These</a:t>
            </a:r>
          </a:p>
          <a:p>
            <a:r>
              <a:rPr lang="en-US" sz="1600" b="0" i="0" u="none" strike="noStrike" kern="1200" baseline="0" dirty="0">
                <a:solidFill>
                  <a:schemeClr val="tx1"/>
                </a:solidFill>
                <a:latin typeface="+mn-lt"/>
                <a:ea typeface="+mn-ea"/>
                <a:cs typeface="+mn-cs"/>
              </a:rPr>
              <a:t>outcomes occur more commonly in women who receive epidural</a:t>
            </a:r>
          </a:p>
          <a:p>
            <a:r>
              <a:rPr lang="en-US" sz="1600" b="0" i="0" u="none" strike="noStrike" kern="1200" baseline="0" dirty="0">
                <a:solidFill>
                  <a:schemeClr val="tx1"/>
                </a:solidFill>
                <a:latin typeface="+mn-lt"/>
                <a:ea typeface="+mn-ea"/>
                <a:cs typeface="+mn-cs"/>
              </a:rPr>
              <a:t>analgesia and had a fever, but not among women who</a:t>
            </a:r>
          </a:p>
          <a:p>
            <a:r>
              <a:rPr lang="en-US" sz="1600" b="0" i="0" u="none" strike="noStrike" kern="1200" baseline="0" dirty="0">
                <a:solidFill>
                  <a:schemeClr val="tx1"/>
                </a:solidFill>
                <a:latin typeface="+mn-lt"/>
                <a:ea typeface="+mn-ea"/>
                <a:cs typeface="+mn-cs"/>
              </a:rPr>
              <a:t>received epidural analgesia and remained afebrile.</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69</a:t>
            </a:fld>
            <a:endParaRPr lang="en-US"/>
          </a:p>
        </p:txBody>
      </p:sp>
    </p:spTree>
    <p:extLst>
      <p:ext uri="{BB962C8B-B14F-4D97-AF65-F5344CB8AC3E}">
        <p14:creationId xmlns:p14="http://schemas.microsoft.com/office/powerpoint/2010/main" val="32024014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70</a:t>
            </a:fld>
            <a:endParaRPr lang="en-US"/>
          </a:p>
        </p:txBody>
      </p:sp>
    </p:spTree>
    <p:extLst>
      <p:ext uri="{BB962C8B-B14F-4D97-AF65-F5344CB8AC3E}">
        <p14:creationId xmlns:p14="http://schemas.microsoft.com/office/powerpoint/2010/main" val="24758547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72</a:t>
            </a:fld>
            <a:endParaRPr lang="en-US"/>
          </a:p>
        </p:txBody>
      </p:sp>
    </p:spTree>
    <p:extLst>
      <p:ext uri="{BB962C8B-B14F-4D97-AF65-F5344CB8AC3E}">
        <p14:creationId xmlns:p14="http://schemas.microsoft.com/office/powerpoint/2010/main" val="278629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73</a:t>
            </a:fld>
            <a:endParaRPr lang="en-US"/>
          </a:p>
        </p:txBody>
      </p:sp>
    </p:spTree>
    <p:extLst>
      <p:ext uri="{BB962C8B-B14F-4D97-AF65-F5344CB8AC3E}">
        <p14:creationId xmlns:p14="http://schemas.microsoft.com/office/powerpoint/2010/main" val="1684151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The American Society of Anesthesiologists guidelines specify that fibrinogen levels should be treated early in obstetric hemorrhage.192</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74</a:t>
            </a:fld>
            <a:endParaRPr lang="en-US"/>
          </a:p>
        </p:txBody>
      </p:sp>
    </p:spTree>
    <p:extLst>
      <p:ext uri="{BB962C8B-B14F-4D97-AF65-F5344CB8AC3E}">
        <p14:creationId xmlns:p14="http://schemas.microsoft.com/office/powerpoint/2010/main" val="10485644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However, in major obstetric hemorrhage, laboratory testing performed better at detecting large aberrations in coagulation values, which correlated better with estimated blood loss, than </a:t>
            </a:r>
            <a:r>
              <a:rPr lang="en-US" sz="1600" b="0" i="0" u="none" strike="noStrike" kern="1200" baseline="0" dirty="0" err="1">
                <a:solidFill>
                  <a:schemeClr val="tx1"/>
                </a:solidFill>
                <a:latin typeface="+mn-lt"/>
                <a:ea typeface="+mn-ea"/>
                <a:cs typeface="+mn-cs"/>
              </a:rPr>
              <a:t>thromboelastography</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75</a:t>
            </a:fld>
            <a:endParaRPr lang="en-US"/>
          </a:p>
        </p:txBody>
      </p:sp>
    </p:spTree>
    <p:extLst>
      <p:ext uri="{BB962C8B-B14F-4D97-AF65-F5344CB8AC3E}">
        <p14:creationId xmlns:p14="http://schemas.microsoft.com/office/powerpoint/2010/main" val="1533799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76</a:t>
            </a:fld>
            <a:endParaRPr lang="en-US"/>
          </a:p>
        </p:txBody>
      </p:sp>
    </p:spTree>
    <p:extLst>
      <p:ext uri="{BB962C8B-B14F-4D97-AF65-F5344CB8AC3E}">
        <p14:creationId xmlns:p14="http://schemas.microsoft.com/office/powerpoint/2010/main" val="11718305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198 hospitals in 21 countries were included, primarily low-resource settings with high rates of maternal hemorrhage deaths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77</a:t>
            </a:fld>
            <a:endParaRPr lang="en-US"/>
          </a:p>
        </p:txBody>
      </p:sp>
    </p:spTree>
    <p:extLst>
      <p:ext uri="{BB962C8B-B14F-4D97-AF65-F5344CB8AC3E}">
        <p14:creationId xmlns:p14="http://schemas.microsoft.com/office/powerpoint/2010/main" val="155388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although it is accompanied by a high incidence of pruritus</a:t>
            </a:r>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12</a:t>
            </a:fld>
            <a:endParaRPr lang="en-US"/>
          </a:p>
        </p:txBody>
      </p:sp>
    </p:spTree>
    <p:extLst>
      <p:ext uri="{BB962C8B-B14F-4D97-AF65-F5344CB8AC3E}">
        <p14:creationId xmlns:p14="http://schemas.microsoft.com/office/powerpoint/2010/main" val="15841549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78</a:t>
            </a:fld>
            <a:endParaRPr lang="en-US"/>
          </a:p>
        </p:txBody>
      </p:sp>
    </p:spTree>
    <p:extLst>
      <p:ext uri="{BB962C8B-B14F-4D97-AF65-F5344CB8AC3E}">
        <p14:creationId xmlns:p14="http://schemas.microsoft.com/office/powerpoint/2010/main" val="3839832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79</a:t>
            </a:fld>
            <a:endParaRPr lang="en-US"/>
          </a:p>
        </p:txBody>
      </p:sp>
    </p:spTree>
    <p:extLst>
      <p:ext uri="{BB962C8B-B14F-4D97-AF65-F5344CB8AC3E}">
        <p14:creationId xmlns:p14="http://schemas.microsoft.com/office/powerpoint/2010/main" val="1723746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80</a:t>
            </a:fld>
            <a:endParaRPr lang="en-US"/>
          </a:p>
        </p:txBody>
      </p:sp>
    </p:spTree>
    <p:extLst>
      <p:ext uri="{BB962C8B-B14F-4D97-AF65-F5344CB8AC3E}">
        <p14:creationId xmlns:p14="http://schemas.microsoft.com/office/powerpoint/2010/main" val="34423002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81</a:t>
            </a:fld>
            <a:endParaRPr lang="en-US"/>
          </a:p>
        </p:txBody>
      </p:sp>
    </p:spTree>
    <p:extLst>
      <p:ext uri="{BB962C8B-B14F-4D97-AF65-F5344CB8AC3E}">
        <p14:creationId xmlns:p14="http://schemas.microsoft.com/office/powerpoint/2010/main" val="26756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although it is accompanied by a high incidence of pruritus</a:t>
            </a:r>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13</a:t>
            </a:fld>
            <a:endParaRPr lang="en-US"/>
          </a:p>
        </p:txBody>
      </p:sp>
    </p:spTree>
    <p:extLst>
      <p:ext uri="{BB962C8B-B14F-4D97-AF65-F5344CB8AC3E}">
        <p14:creationId xmlns:p14="http://schemas.microsoft.com/office/powerpoint/2010/main" val="425458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Prior to the advent of infusion pump technology, maintenance of labor analgesia occurred by manual intermittent boluses throughout labor  A major disadvantage of this maintenance strategy was that </a:t>
            </a:r>
            <a:r>
              <a:rPr lang="en-US" sz="1600" b="0" i="0" u="none" strike="noStrike" kern="1200" baseline="0" dirty="0" err="1">
                <a:solidFill>
                  <a:schemeClr val="tx1"/>
                </a:solidFill>
                <a:latin typeface="+mn-lt"/>
                <a:ea typeface="+mn-ea"/>
                <a:cs typeface="+mn-cs"/>
              </a:rPr>
              <a:t>analgesiawould</a:t>
            </a:r>
            <a:r>
              <a:rPr lang="en-US" sz="1600" b="0" i="0" u="none" strike="noStrike" kern="1200" baseline="0" dirty="0">
                <a:solidFill>
                  <a:schemeClr val="tx1"/>
                </a:solidFill>
                <a:latin typeface="+mn-lt"/>
                <a:ea typeface="+mn-ea"/>
                <a:cs typeface="+mn-cs"/>
              </a:rPr>
              <a:t> eventually regress, leading to recurrence of </a:t>
            </a:r>
            <a:r>
              <a:rPr lang="en-US" sz="1600" b="0" i="0" u="none" strike="noStrike" kern="1200" baseline="0" dirty="0" err="1">
                <a:solidFill>
                  <a:schemeClr val="tx1"/>
                </a:solidFill>
                <a:latin typeface="+mn-lt"/>
                <a:ea typeface="+mn-ea"/>
                <a:cs typeface="+mn-cs"/>
              </a:rPr>
              <a:t>pain,requiring</a:t>
            </a:r>
            <a:r>
              <a:rPr lang="en-US" sz="1600" b="0" i="0" u="none" strike="noStrike" kern="1200" baseline="0" dirty="0">
                <a:solidFill>
                  <a:schemeClr val="tx1"/>
                </a:solidFill>
                <a:latin typeface="+mn-lt"/>
                <a:ea typeface="+mn-ea"/>
                <a:cs typeface="+mn-cs"/>
              </a:rPr>
              <a:t> another manual bolus; thus, analgesia was episodic</a:t>
            </a:r>
          </a:p>
          <a:p>
            <a:endParaRPr lang="en-US"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A5BD7-F043-4D1B-AA17-CD412FC534DE}" type="slidenum">
              <a:rPr lang="en-US" smtClean="0"/>
              <a:t>14</a:t>
            </a:fld>
            <a:endParaRPr lang="en-US"/>
          </a:p>
        </p:txBody>
      </p:sp>
    </p:spTree>
    <p:extLst>
      <p:ext uri="{BB962C8B-B14F-4D97-AF65-F5344CB8AC3E}">
        <p14:creationId xmlns:p14="http://schemas.microsoft.com/office/powerpoint/2010/main" val="253230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8/4/2018</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8/4/2018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8/4/2018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8/4/2018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8/4/2018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8/4/2018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8/4/2018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8/4/2018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8/4/2018</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76" y="584200"/>
            <a:ext cx="10031836" cy="2844800"/>
          </a:xfrm>
        </p:spPr>
        <p:txBody>
          <a:bodyPr>
            <a:normAutofit/>
          </a:bodyPr>
          <a:lstStyle/>
          <a:p>
            <a:r>
              <a:rPr lang="en-US" dirty="0">
                <a:effectLst>
                  <a:outerShdw blurRad="38100" dist="38100" dir="2700000" algn="tl">
                    <a:srgbClr val="000000">
                      <a:alpha val="43137"/>
                    </a:srgbClr>
                  </a:outerShdw>
                </a:effectLst>
              </a:rPr>
              <a:t>A Review of the Impact of Obstetric Anesthesia on Maternal and Neonatal Outcomes</a:t>
            </a:r>
          </a:p>
        </p:txBody>
      </p:sp>
      <p:sp>
        <p:nvSpPr>
          <p:cNvPr id="5" name="Subtitle 4"/>
          <p:cNvSpPr>
            <a:spLocks noGrp="1"/>
          </p:cNvSpPr>
          <p:nvPr>
            <p:ph type="subTitle" idx="1"/>
          </p:nvPr>
        </p:nvSpPr>
        <p:spPr>
          <a:xfrm>
            <a:off x="1621369" y="4876800"/>
            <a:ext cx="8822445" cy="1752600"/>
          </a:xfrm>
        </p:spPr>
        <p:txBody>
          <a:bodyPr>
            <a:normAutofit/>
          </a:bodyPr>
          <a:lstStyle/>
          <a:p>
            <a:pPr algn="r"/>
            <a:r>
              <a:rPr lang="en-US" sz="3200" b="1" dirty="0">
                <a:solidFill>
                  <a:schemeClr val="tx1"/>
                </a:solidFill>
                <a:latin typeface="Angsana New" panose="02020603050405020304" pitchFamily="18" charset="-34"/>
                <a:cs typeface="Angsana New" panose="02020603050405020304" pitchFamily="18" charset="-34"/>
              </a:rPr>
              <a:t>R2 </a:t>
            </a:r>
            <a:r>
              <a:rPr lang="th-TH" sz="3200" b="1" dirty="0" err="1">
                <a:solidFill>
                  <a:schemeClr val="tx1"/>
                </a:solidFill>
                <a:latin typeface="Angsana New" panose="02020603050405020304" pitchFamily="18" charset="-34"/>
                <a:cs typeface="Angsana New" panose="02020603050405020304" pitchFamily="18" charset="-34"/>
              </a:rPr>
              <a:t>สุพ</a:t>
            </a:r>
            <a:r>
              <a:rPr lang="th-TH" sz="3200" b="1" dirty="0">
                <a:solidFill>
                  <a:schemeClr val="tx1"/>
                </a:solidFill>
                <a:latin typeface="Angsana New" panose="02020603050405020304" pitchFamily="18" charset="-34"/>
                <a:cs typeface="Angsana New" panose="02020603050405020304" pitchFamily="18" charset="-34"/>
              </a:rPr>
              <a:t>ฤกษ์ /อ.นวล</a:t>
            </a:r>
            <a:r>
              <a:rPr lang="th-TH" sz="3200" b="1" dirty="0" err="1">
                <a:solidFill>
                  <a:schemeClr val="tx1"/>
                </a:solidFill>
                <a:latin typeface="Angsana New" panose="02020603050405020304" pitchFamily="18" charset="-34"/>
                <a:cs typeface="Angsana New" panose="02020603050405020304" pitchFamily="18" charset="-34"/>
              </a:rPr>
              <a:t>วรร</a:t>
            </a:r>
            <a:r>
              <a:rPr lang="th-TH" sz="3200" b="1" dirty="0">
                <a:solidFill>
                  <a:schemeClr val="tx1"/>
                </a:solidFill>
                <a:latin typeface="Angsana New" panose="02020603050405020304" pitchFamily="18" charset="-34"/>
                <a:cs typeface="Angsana New" panose="02020603050405020304" pitchFamily="18" charset="-34"/>
              </a:rPr>
              <a:t>ณ</a:t>
            </a:r>
            <a:endParaRPr lang="en-US" sz="3200" b="1" dirty="0">
              <a:solidFill>
                <a:schemeClr val="tx1"/>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err="1">
                <a:solidFill>
                  <a:srgbClr val="FFFF00"/>
                </a:solidFill>
              </a:rPr>
              <a:t>Neuraaxial</a:t>
            </a:r>
            <a:r>
              <a:rPr lang="en-US" b="1" i="1" dirty="0">
                <a:solidFill>
                  <a:srgbClr val="FFFF00"/>
                </a:solidFill>
              </a:rPr>
              <a:t>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9828529" cy="4462272"/>
          </a:xfrm>
        </p:spPr>
        <p:txBody>
          <a:bodyPr>
            <a:normAutofit/>
          </a:bodyPr>
          <a:lstStyle/>
          <a:p>
            <a:r>
              <a:rPr lang="en-US" dirty="0"/>
              <a:t>Modern labor analgesia favors initiation and maintenance of analgesia with low-dose local anesthesia and opioid to minimize risks of </a:t>
            </a:r>
          </a:p>
          <a:p>
            <a:pPr lvl="1"/>
            <a:r>
              <a:rPr lang="en-US" dirty="0"/>
              <a:t>local anesthetic systemic toxicity</a:t>
            </a:r>
          </a:p>
          <a:p>
            <a:pPr lvl="1"/>
            <a:r>
              <a:rPr lang="en-US" dirty="0"/>
              <a:t>high- or total-spinal anesthesia </a:t>
            </a:r>
          </a:p>
          <a:p>
            <a:pPr lvl="1"/>
            <a:r>
              <a:rPr lang="en-US" dirty="0"/>
              <a:t>hemodynamic effects</a:t>
            </a:r>
          </a:p>
          <a:p>
            <a:pPr lvl="1"/>
            <a:r>
              <a:rPr lang="en-US" dirty="0"/>
              <a:t>placental drug transfer</a:t>
            </a:r>
          </a:p>
        </p:txBody>
      </p:sp>
    </p:spTree>
    <p:extLst>
      <p:ext uri="{BB962C8B-B14F-4D97-AF65-F5344CB8AC3E}">
        <p14:creationId xmlns:p14="http://schemas.microsoft.com/office/powerpoint/2010/main" val="16618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9828529" cy="4462272"/>
          </a:xfrm>
        </p:spPr>
        <p:txBody>
          <a:bodyPr>
            <a:normAutofit/>
          </a:bodyPr>
          <a:lstStyle/>
          <a:p>
            <a:r>
              <a:rPr lang="en-US" dirty="0"/>
              <a:t>Initiation of </a:t>
            </a:r>
            <a:r>
              <a:rPr lang="en-US" b="1" dirty="0">
                <a:solidFill>
                  <a:srgbClr val="92D050"/>
                </a:solidFill>
              </a:rPr>
              <a:t>epidural analgesia </a:t>
            </a:r>
            <a:r>
              <a:rPr lang="en-US" dirty="0"/>
              <a:t>combines low-dose, long-acting amide</a:t>
            </a:r>
            <a:r>
              <a:rPr lang="th-TH" dirty="0"/>
              <a:t> </a:t>
            </a:r>
            <a:r>
              <a:rPr lang="en-US" dirty="0"/>
              <a:t>local anesthetics</a:t>
            </a:r>
            <a:endParaRPr lang="th-TH" dirty="0"/>
          </a:p>
          <a:p>
            <a:r>
              <a:rPr lang="en-US" dirty="0"/>
              <a:t>typically a bolus of 5 to 15 ml bupivacaine</a:t>
            </a:r>
            <a:r>
              <a:rPr lang="th-TH" dirty="0"/>
              <a:t> </a:t>
            </a:r>
            <a:r>
              <a:rPr lang="en-US" dirty="0"/>
              <a:t>0.0625% to 0.125% </a:t>
            </a:r>
            <a:endParaRPr lang="th-TH" dirty="0"/>
          </a:p>
          <a:p>
            <a:r>
              <a:rPr lang="en-US" dirty="0"/>
              <a:t>lipid soluble opioid</a:t>
            </a:r>
            <a:r>
              <a:rPr lang="th-TH" dirty="0"/>
              <a:t> </a:t>
            </a:r>
            <a:r>
              <a:rPr lang="en-US" dirty="0"/>
              <a:t>typically fentanyl 50 to 100 </a:t>
            </a:r>
            <a:r>
              <a:rPr lang="en-US" dirty="0" err="1"/>
              <a:t>μg</a:t>
            </a:r>
            <a:r>
              <a:rPr lang="en-US" dirty="0"/>
              <a:t> or </a:t>
            </a:r>
            <a:r>
              <a:rPr lang="en-US" dirty="0" err="1"/>
              <a:t>sufentanil</a:t>
            </a:r>
            <a:r>
              <a:rPr lang="en-US" dirty="0"/>
              <a:t> 5 to 10 </a:t>
            </a:r>
            <a:r>
              <a:rPr lang="en-US" dirty="0" err="1"/>
              <a:t>μg</a:t>
            </a:r>
            <a:endParaRPr lang="en-US" dirty="0"/>
          </a:p>
        </p:txBody>
      </p:sp>
    </p:spTree>
    <p:extLst>
      <p:ext uri="{BB962C8B-B14F-4D97-AF65-F5344CB8AC3E}">
        <p14:creationId xmlns:p14="http://schemas.microsoft.com/office/powerpoint/2010/main" val="40458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9828529" cy="4462272"/>
          </a:xfrm>
        </p:spPr>
        <p:txBody>
          <a:bodyPr>
            <a:normAutofit/>
          </a:bodyPr>
          <a:lstStyle/>
          <a:p>
            <a:r>
              <a:rPr lang="en-US" dirty="0"/>
              <a:t>Initiation of </a:t>
            </a:r>
            <a:r>
              <a:rPr lang="en-US" b="1" dirty="0">
                <a:solidFill>
                  <a:schemeClr val="accent1">
                    <a:lumMod val="60000"/>
                    <a:lumOff val="40000"/>
                  </a:schemeClr>
                </a:solidFill>
              </a:rPr>
              <a:t>combined spinal-epidural analgesia </a:t>
            </a:r>
            <a:r>
              <a:rPr lang="en-US" dirty="0"/>
              <a:t>may vary based on the stage of labor</a:t>
            </a:r>
          </a:p>
          <a:p>
            <a:endParaRPr lang="en-US" dirty="0"/>
          </a:p>
          <a:p>
            <a:r>
              <a:rPr lang="en-US" dirty="0"/>
              <a:t>An opioid-only intrathecal dose (</a:t>
            </a:r>
            <a:r>
              <a:rPr lang="en-US" i="1" dirty="0"/>
              <a:t>e.g., </a:t>
            </a:r>
            <a:r>
              <a:rPr lang="en-US" dirty="0"/>
              <a:t>fentanyl 25 </a:t>
            </a:r>
            <a:r>
              <a:rPr lang="en-US" dirty="0" err="1"/>
              <a:t>μg</a:t>
            </a:r>
            <a:r>
              <a:rPr lang="en-US" dirty="0"/>
              <a:t>) is highly effective in the first stage of labor</a:t>
            </a:r>
          </a:p>
        </p:txBody>
      </p:sp>
    </p:spTree>
    <p:extLst>
      <p:ext uri="{BB962C8B-B14F-4D97-AF65-F5344CB8AC3E}">
        <p14:creationId xmlns:p14="http://schemas.microsoft.com/office/powerpoint/2010/main" val="11576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9828529" cy="4462272"/>
          </a:xfrm>
        </p:spPr>
        <p:txBody>
          <a:bodyPr>
            <a:normAutofit/>
          </a:bodyPr>
          <a:lstStyle/>
          <a:p>
            <a:r>
              <a:rPr lang="en-US" dirty="0"/>
              <a:t>A combination of intrathecal local anesthetic and lipid soluble opioid (</a:t>
            </a:r>
            <a:r>
              <a:rPr lang="en-US" i="1" dirty="0"/>
              <a:t>e.g., </a:t>
            </a:r>
            <a:r>
              <a:rPr lang="en-US" dirty="0"/>
              <a:t>bupivacaine 1.25 to 2.5 mg and fentanyl 15 </a:t>
            </a:r>
            <a:r>
              <a:rPr lang="en-US" dirty="0" err="1"/>
              <a:t>μg</a:t>
            </a:r>
            <a:r>
              <a:rPr lang="en-US" dirty="0"/>
              <a:t>) effectively treats somatic pain of the late first and second stages of labor</a:t>
            </a:r>
          </a:p>
          <a:p>
            <a:endParaRPr lang="en-US" dirty="0"/>
          </a:p>
        </p:txBody>
      </p:sp>
    </p:spTree>
    <p:extLst>
      <p:ext uri="{BB962C8B-B14F-4D97-AF65-F5344CB8AC3E}">
        <p14:creationId xmlns:p14="http://schemas.microsoft.com/office/powerpoint/2010/main" val="7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9828529" cy="4462272"/>
          </a:xfrm>
        </p:spPr>
        <p:txBody>
          <a:bodyPr>
            <a:normAutofit/>
          </a:bodyPr>
          <a:lstStyle/>
          <a:p>
            <a:r>
              <a:rPr lang="en-US" dirty="0"/>
              <a:t>Analgesia is superior when patient-controlled epidural analgesia(PCEA) is used with a background infusion compared to without an infusion</a:t>
            </a:r>
          </a:p>
          <a:p>
            <a:endParaRPr lang="en-US" dirty="0"/>
          </a:p>
          <a:p>
            <a:r>
              <a:rPr lang="en-US" dirty="0"/>
              <a:t>PCEA is preferable to fixed-rate continuous epidural infusion</a:t>
            </a:r>
          </a:p>
          <a:p>
            <a:pPr lvl="1"/>
            <a:r>
              <a:rPr lang="en-US" dirty="0"/>
              <a:t>lower total local anesthetic dose consumption</a:t>
            </a:r>
          </a:p>
          <a:p>
            <a:pPr lvl="1"/>
            <a:r>
              <a:rPr lang="en-US" dirty="0"/>
              <a:t>lower incidence of motor blockade</a:t>
            </a:r>
          </a:p>
          <a:p>
            <a:pPr lvl="1"/>
            <a:r>
              <a:rPr lang="en-US" dirty="0"/>
              <a:t>reduced need for anesthesia provider interventions</a:t>
            </a:r>
          </a:p>
          <a:p>
            <a:endParaRPr lang="en-US" dirty="0"/>
          </a:p>
          <a:p>
            <a:endParaRPr lang="en-US" dirty="0"/>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1002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9828529" cy="4462272"/>
          </a:xfrm>
        </p:spPr>
        <p:txBody>
          <a:bodyPr>
            <a:normAutofit/>
          </a:bodyPr>
          <a:lstStyle/>
          <a:p>
            <a:r>
              <a:rPr lang="en-US" dirty="0"/>
              <a:t>Settings for PCEA are variable</a:t>
            </a:r>
          </a:p>
          <a:p>
            <a:endParaRPr lang="en-US" dirty="0"/>
          </a:p>
          <a:p>
            <a:r>
              <a:rPr lang="en-US" dirty="0"/>
              <a:t>Background infusion of bupivacaine 0.05% to 0.1% with fentanyl 1.5 to 3 </a:t>
            </a:r>
            <a:r>
              <a:rPr lang="en-US" dirty="0" err="1"/>
              <a:t>μg</a:t>
            </a:r>
            <a:r>
              <a:rPr lang="en-US" dirty="0"/>
              <a:t>/ml or </a:t>
            </a:r>
            <a:r>
              <a:rPr lang="en-US" dirty="0" err="1"/>
              <a:t>sufentanil</a:t>
            </a:r>
            <a:r>
              <a:rPr lang="en-US" dirty="0"/>
              <a:t> 0.2 to </a:t>
            </a:r>
            <a:r>
              <a:rPr lang="el-GR" dirty="0"/>
              <a:t>0.33 μ</a:t>
            </a:r>
            <a:r>
              <a:rPr lang="en-US" dirty="0"/>
              <a:t>g/ml at 5 to 8 ml/h</a:t>
            </a:r>
          </a:p>
          <a:p>
            <a:endParaRPr lang="en-US" dirty="0"/>
          </a:p>
          <a:p>
            <a:r>
              <a:rPr lang="en-US" dirty="0"/>
              <a:t>Bolus of 5 to 10ml, and a lockout interval of 10 to 20 min</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17359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Programed intermittent epidural bolus has been recently investigated</a:t>
            </a:r>
            <a:endParaRPr lang="en-US" dirty="0">
              <a:solidFill>
                <a:srgbClr val="FF0000"/>
              </a:solidFill>
            </a:endParaRPr>
          </a:p>
          <a:p>
            <a:endParaRPr lang="en-US" dirty="0"/>
          </a:p>
          <a:p>
            <a:r>
              <a:rPr lang="en-US" dirty="0"/>
              <a:t>It is administered by the infusion pump programed to deliver boluses of epidural solution at regular intervals</a:t>
            </a:r>
          </a:p>
          <a:p>
            <a:endParaRPr lang="en-US" dirty="0">
              <a:solidFill>
                <a:srgbClr val="FF0000"/>
              </a:solidFill>
            </a:endParaRPr>
          </a:p>
        </p:txBody>
      </p:sp>
    </p:spTree>
    <p:extLst>
      <p:ext uri="{BB962C8B-B14F-4D97-AF65-F5344CB8AC3E}">
        <p14:creationId xmlns:p14="http://schemas.microsoft.com/office/powerpoint/2010/main" val="107632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2649028" y="6096000"/>
            <a:ext cx="9828529" cy="4462272"/>
          </a:xfrm>
        </p:spPr>
        <p:txBody>
          <a:bodyPr>
            <a:normAutofit/>
          </a:bodyPr>
          <a:lstStyle/>
          <a:p>
            <a:pPr marL="0" indent="0">
              <a:buNone/>
            </a:pPr>
            <a:r>
              <a:rPr lang="en-US" dirty="0"/>
              <a:t>Greater medication spread in the epidural space</a:t>
            </a:r>
            <a:endParaRPr lang="en-US" dirty="0">
              <a:solidFill>
                <a:srgbClr val="FF0000"/>
              </a:solidFill>
            </a:endParaRPr>
          </a:p>
        </p:txBody>
      </p:sp>
      <p:pic>
        <p:nvPicPr>
          <p:cNvPr id="4" name="Picture 3">
            <a:extLst>
              <a:ext uri="{FF2B5EF4-FFF2-40B4-BE49-F238E27FC236}">
                <a16:creationId xmlns:a16="http://schemas.microsoft.com/office/drawing/2014/main" id="{D6A46EFB-878D-41BB-BE9A-19756EDDDF34}"/>
              </a:ext>
            </a:extLst>
          </p:cNvPr>
          <p:cNvPicPr>
            <a:picLocks noChangeAspect="1"/>
          </p:cNvPicPr>
          <p:nvPr/>
        </p:nvPicPr>
        <p:blipFill>
          <a:blip r:embed="rId3"/>
          <a:stretch>
            <a:fillRect/>
          </a:stretch>
        </p:blipFill>
        <p:spPr>
          <a:xfrm>
            <a:off x="2665412" y="1295400"/>
            <a:ext cx="7558800" cy="4569838"/>
          </a:xfrm>
          <a:prstGeom prst="rect">
            <a:avLst/>
          </a:prstGeom>
        </p:spPr>
      </p:pic>
    </p:spTree>
    <p:extLst>
      <p:ext uri="{BB962C8B-B14F-4D97-AF65-F5344CB8AC3E}">
        <p14:creationId xmlns:p14="http://schemas.microsoft.com/office/powerpoint/2010/main" val="15712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Programed intermittent epidural bolus</a:t>
            </a:r>
          </a:p>
          <a:p>
            <a:pPr lvl="1"/>
            <a:endParaRPr lang="en-US" dirty="0"/>
          </a:p>
          <a:p>
            <a:pPr lvl="1"/>
            <a:r>
              <a:rPr lang="en-US" dirty="0"/>
              <a:t>Less local anesthetic doses</a:t>
            </a:r>
          </a:p>
          <a:p>
            <a:pPr lvl="1"/>
            <a:r>
              <a:rPr lang="en-US" dirty="0"/>
              <a:t>Higher satisfaction scores </a:t>
            </a:r>
          </a:p>
          <a:p>
            <a:pPr lvl="1"/>
            <a:r>
              <a:rPr lang="en-US" dirty="0"/>
              <a:t>Fewer supplemental epidural doses (less breakthrough pain)</a:t>
            </a:r>
          </a:p>
          <a:p>
            <a:pPr lvl="1"/>
            <a:r>
              <a:rPr lang="en-US" dirty="0"/>
              <a:t>Reduced risk for motor block (</a:t>
            </a:r>
            <a:r>
              <a:rPr lang="pl-PL" dirty="0"/>
              <a:t>odds ratio 21.2, P &lt; 0.001</a:t>
            </a:r>
            <a:r>
              <a:rPr lang="en-US" dirty="0"/>
              <a:t>)</a:t>
            </a:r>
          </a:p>
          <a:p>
            <a:pPr lvl="1"/>
            <a:r>
              <a:rPr lang="en-US" dirty="0"/>
              <a:t>reduced risk for instrumented delivery (</a:t>
            </a:r>
            <a:r>
              <a:rPr lang="sv-SE" dirty="0"/>
              <a:t>20% vs. 7%, P = 0.03)</a:t>
            </a:r>
            <a:endParaRPr lang="en-US" dirty="0">
              <a:solidFill>
                <a:srgbClr val="FF0000"/>
              </a:solidFill>
            </a:endParaRPr>
          </a:p>
        </p:txBody>
      </p:sp>
    </p:spTree>
    <p:extLst>
      <p:ext uri="{BB962C8B-B14F-4D97-AF65-F5344CB8AC3E}">
        <p14:creationId xmlns:p14="http://schemas.microsoft.com/office/powerpoint/2010/main" val="2772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Continuous Epidural Infusion vs Programed Intermittent Bolus</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Programed intermittent epidural bolus</a:t>
            </a:r>
          </a:p>
          <a:p>
            <a:pPr lvl="1"/>
            <a:endParaRPr lang="en-US" dirty="0"/>
          </a:p>
          <a:p>
            <a:pPr lvl="1"/>
            <a:r>
              <a:rPr lang="en-US" dirty="0"/>
              <a:t>Disadvantage is unintentional high </a:t>
            </a:r>
            <a:r>
              <a:rPr lang="en-US" dirty="0" err="1"/>
              <a:t>neuroblockade</a:t>
            </a:r>
            <a:r>
              <a:rPr lang="en-US" dirty="0"/>
              <a:t> (catheter migration into the intrathecal space)</a:t>
            </a:r>
          </a:p>
          <a:p>
            <a:pPr lvl="1"/>
            <a:r>
              <a:rPr lang="en-US" dirty="0"/>
              <a:t>The focus of current research is identifying optimal settings for epidural bolus volume and interval, bolus infusion rate, and local anesthetic concentration</a:t>
            </a:r>
          </a:p>
        </p:txBody>
      </p:sp>
    </p:spTree>
    <p:extLst>
      <p:ext uri="{BB962C8B-B14F-4D97-AF65-F5344CB8AC3E}">
        <p14:creationId xmlns:p14="http://schemas.microsoft.com/office/powerpoint/2010/main" val="333783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B61B11-C2F4-42BC-8C04-6DF7F95002E6}"/>
              </a:ext>
            </a:extLst>
          </p:cNvPr>
          <p:cNvPicPr>
            <a:picLocks noChangeAspect="1"/>
          </p:cNvPicPr>
          <p:nvPr/>
        </p:nvPicPr>
        <p:blipFill rotWithShape="1">
          <a:blip r:embed="rId2"/>
          <a:srcRect l="8739" t="14435" r="65324" b="50000"/>
          <a:stretch/>
        </p:blipFill>
        <p:spPr>
          <a:xfrm>
            <a:off x="1446212" y="914400"/>
            <a:ext cx="9753600" cy="3761509"/>
          </a:xfrm>
          <a:prstGeom prst="rect">
            <a:avLst/>
          </a:prstGeom>
        </p:spPr>
      </p:pic>
    </p:spTree>
    <p:extLst>
      <p:ext uri="{BB962C8B-B14F-4D97-AF65-F5344CB8AC3E}">
        <p14:creationId xmlns:p14="http://schemas.microsoft.com/office/powerpoint/2010/main" val="38994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Systemic Opioids for Labor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Alternative option</a:t>
            </a:r>
          </a:p>
          <a:p>
            <a:endParaRPr lang="en-US" dirty="0"/>
          </a:p>
          <a:p>
            <a:endParaRPr lang="en-US" dirty="0"/>
          </a:p>
          <a:p>
            <a:r>
              <a:rPr lang="en-US" dirty="0"/>
              <a:t>Fentanyl patient-controlled intravenous analgesia, 25 </a:t>
            </a:r>
            <a:r>
              <a:rPr lang="en-US" dirty="0" err="1"/>
              <a:t>μg</a:t>
            </a:r>
            <a:r>
              <a:rPr lang="en-US" dirty="0"/>
              <a:t> every 10 to 15 min with an hourly lockout of </a:t>
            </a:r>
            <a:r>
              <a:rPr lang="el-GR" dirty="0"/>
              <a:t>100 μ</a:t>
            </a:r>
            <a:r>
              <a:rPr lang="en-US" dirty="0"/>
              <a:t>g</a:t>
            </a:r>
          </a:p>
          <a:p>
            <a:endParaRPr lang="en-US" dirty="0"/>
          </a:p>
        </p:txBody>
      </p:sp>
    </p:spTree>
    <p:extLst>
      <p:ext uri="{BB962C8B-B14F-4D97-AF65-F5344CB8AC3E}">
        <p14:creationId xmlns:p14="http://schemas.microsoft.com/office/powerpoint/2010/main" val="20489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Systemic Opioids for Labor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solidFill>
                  <a:srgbClr val="FFFF00"/>
                </a:solidFill>
              </a:rPr>
              <a:t>Remifentanil</a:t>
            </a:r>
            <a:r>
              <a:rPr lang="en-US" dirty="0"/>
              <a:t> patient-controlled intravenous analgesia</a:t>
            </a:r>
          </a:p>
          <a:p>
            <a:endParaRPr lang="en-US" dirty="0"/>
          </a:p>
          <a:p>
            <a:r>
              <a:rPr lang="en-US" dirty="0"/>
              <a:t>rapidly metabolized by plasma </a:t>
            </a:r>
            <a:r>
              <a:rPr lang="en-US" dirty="0" err="1"/>
              <a:t>esterases</a:t>
            </a:r>
            <a:endParaRPr lang="en-US" dirty="0"/>
          </a:p>
          <a:p>
            <a:pPr lvl="1"/>
            <a:r>
              <a:rPr lang="en-US" dirty="0"/>
              <a:t>reduced fetal placental transfer</a:t>
            </a:r>
          </a:p>
          <a:p>
            <a:pPr lvl="1"/>
            <a:r>
              <a:rPr lang="en-US" dirty="0"/>
              <a:t>rapid fetal clearance of drug</a:t>
            </a:r>
          </a:p>
        </p:txBody>
      </p:sp>
    </p:spTree>
    <p:extLst>
      <p:ext uri="{BB962C8B-B14F-4D97-AF65-F5344CB8AC3E}">
        <p14:creationId xmlns:p14="http://schemas.microsoft.com/office/powerpoint/2010/main" val="35097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Systemic Opioids for Labor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Timing the self-administered bolus dose with the peak of uterine contractions is difficult</a:t>
            </a:r>
          </a:p>
          <a:p>
            <a:endParaRPr lang="en-US" dirty="0"/>
          </a:p>
          <a:p>
            <a:r>
              <a:rPr lang="en-US" dirty="0"/>
              <a:t>The peak analgesic effect occurs with the second contraction after the button is pushed</a:t>
            </a:r>
          </a:p>
          <a:p>
            <a:endParaRPr lang="en-US" dirty="0"/>
          </a:p>
          <a:p>
            <a:r>
              <a:rPr lang="en-US" dirty="0"/>
              <a:t>Risk for maternal oxygen desaturation was significantly higher in women receiving remifentanil compared to fentanyl</a:t>
            </a:r>
          </a:p>
        </p:txBody>
      </p:sp>
    </p:spTree>
    <p:extLst>
      <p:ext uri="{BB962C8B-B14F-4D97-AF65-F5344CB8AC3E}">
        <p14:creationId xmlns:p14="http://schemas.microsoft.com/office/powerpoint/2010/main" val="373468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228600"/>
            <a:ext cx="12763500" cy="1223963"/>
          </a:xfrm>
        </p:spPr>
        <p:txBody>
          <a:bodyPr>
            <a:normAutofit/>
          </a:bodyPr>
          <a:lstStyle/>
          <a:p>
            <a:r>
              <a:rPr lang="en-US" sz="3200" b="1" i="1" dirty="0">
                <a:solidFill>
                  <a:srgbClr val="FFFF00"/>
                </a:solidFill>
              </a:rPr>
              <a:t>Systemic Opioids for Labor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1905000"/>
            <a:ext cx="10705465" cy="4462272"/>
          </a:xfrm>
        </p:spPr>
        <p:txBody>
          <a:bodyPr>
            <a:normAutofit/>
          </a:bodyPr>
          <a:lstStyle/>
          <a:p>
            <a:r>
              <a:rPr lang="en-US" dirty="0"/>
              <a:t>Remifentanil patient-controlled intravenous analgesia is not superior to neuraxial labor analgesia</a:t>
            </a:r>
          </a:p>
          <a:p>
            <a:endParaRPr lang="en-US" dirty="0"/>
          </a:p>
          <a:p>
            <a:r>
              <a:rPr lang="en-US" dirty="0"/>
              <a:t>However, one randomized trial noted that while pain scores reductions were greater with neuraxial analgesia, patient satisfaction scores were not different</a:t>
            </a:r>
          </a:p>
        </p:txBody>
      </p:sp>
    </p:spTree>
    <p:extLst>
      <p:ext uri="{BB962C8B-B14F-4D97-AF65-F5344CB8AC3E}">
        <p14:creationId xmlns:p14="http://schemas.microsoft.com/office/powerpoint/2010/main" val="28747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Nitrous Oxide</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684212" y="1905000"/>
            <a:ext cx="9828529" cy="4462272"/>
          </a:xfrm>
        </p:spPr>
        <p:txBody>
          <a:bodyPr>
            <a:normAutofit/>
          </a:bodyPr>
          <a:lstStyle/>
          <a:p>
            <a:r>
              <a:rPr lang="en-US" dirty="0"/>
              <a:t>Nitrous oxide for labor analgesia has a long history of safe maternal use</a:t>
            </a:r>
          </a:p>
          <a:p>
            <a:endParaRPr lang="en-US" dirty="0"/>
          </a:p>
          <a:p>
            <a:r>
              <a:rPr lang="en-US" dirty="0"/>
              <a:t>Several studies have reported no adverse neonatal events of this nature after maternal exposure to nitrous oxide for labor</a:t>
            </a:r>
          </a:p>
          <a:p>
            <a:endParaRPr lang="en-US" dirty="0"/>
          </a:p>
          <a:p>
            <a:endParaRPr lang="en-US" dirty="0"/>
          </a:p>
        </p:txBody>
      </p:sp>
      <p:pic>
        <p:nvPicPr>
          <p:cNvPr id="5" name="Picture 4">
            <a:extLst>
              <a:ext uri="{FF2B5EF4-FFF2-40B4-BE49-F238E27FC236}">
                <a16:creationId xmlns:a16="http://schemas.microsoft.com/office/drawing/2014/main" id="{348823E6-F95D-46E7-83BE-14FF04A8E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5225" y="4724400"/>
            <a:ext cx="2133600" cy="2133600"/>
          </a:xfrm>
          <a:prstGeom prst="rect">
            <a:avLst/>
          </a:prstGeom>
        </p:spPr>
      </p:pic>
    </p:spTree>
    <p:extLst>
      <p:ext uri="{BB962C8B-B14F-4D97-AF65-F5344CB8AC3E}">
        <p14:creationId xmlns:p14="http://schemas.microsoft.com/office/powerpoint/2010/main" val="13981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Nitrous Oxide</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Improved maternal satisfaction and coping compared to no analgesia</a:t>
            </a:r>
          </a:p>
          <a:p>
            <a:endParaRPr lang="en-US" dirty="0"/>
          </a:p>
          <a:p>
            <a:r>
              <a:rPr lang="en-US" dirty="0"/>
              <a:t>Analgesic efficacy exhibits high inter-individual variability</a:t>
            </a:r>
          </a:p>
          <a:p>
            <a:endParaRPr lang="en-US" dirty="0"/>
          </a:p>
          <a:p>
            <a:r>
              <a:rPr lang="en-US" dirty="0"/>
              <a:t>Increasing women’s choices for labor analgesia</a:t>
            </a:r>
          </a:p>
        </p:txBody>
      </p:sp>
    </p:spTree>
    <p:extLst>
      <p:ext uri="{BB962C8B-B14F-4D97-AF65-F5344CB8AC3E}">
        <p14:creationId xmlns:p14="http://schemas.microsoft.com/office/powerpoint/2010/main" val="280945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pPr marL="0" indent="0">
              <a:buNone/>
            </a:pPr>
            <a:r>
              <a:rPr lang="en-US" dirty="0">
                <a:solidFill>
                  <a:srgbClr val="FFFF00"/>
                </a:solidFill>
              </a:rPr>
              <a:t>Risk for Instrumental Delivery</a:t>
            </a:r>
          </a:p>
          <a:p>
            <a:r>
              <a:rPr lang="en-US" dirty="0"/>
              <a:t>Meta-analyses of randomized trials comparing labor</a:t>
            </a:r>
            <a:r>
              <a:rPr lang="th-TH" dirty="0"/>
              <a:t> </a:t>
            </a:r>
            <a:r>
              <a:rPr lang="en-US" dirty="0"/>
              <a:t>neuraxial analgesia to systemic opioids</a:t>
            </a:r>
            <a:endParaRPr lang="th-TH" dirty="0"/>
          </a:p>
          <a:p>
            <a:r>
              <a:rPr lang="en-US" dirty="0">
                <a:solidFill>
                  <a:schemeClr val="accent3">
                    <a:lumMod val="40000"/>
                    <a:lumOff val="60000"/>
                  </a:schemeClr>
                </a:solidFill>
              </a:rPr>
              <a:t>First and Second stages of labor </a:t>
            </a:r>
            <a:r>
              <a:rPr lang="en-US" dirty="0"/>
              <a:t>were</a:t>
            </a:r>
            <a:r>
              <a:rPr lang="th-TH" dirty="0"/>
              <a:t> </a:t>
            </a:r>
            <a:r>
              <a:rPr lang="en-US" dirty="0"/>
              <a:t>prolonged in neuraxial analgesia groups by </a:t>
            </a:r>
            <a:r>
              <a:rPr lang="en-US" dirty="0">
                <a:solidFill>
                  <a:schemeClr val="accent3">
                    <a:lumMod val="40000"/>
                    <a:lumOff val="60000"/>
                  </a:schemeClr>
                </a:solidFill>
              </a:rPr>
              <a:t>30 min </a:t>
            </a:r>
            <a:r>
              <a:rPr lang="en-US" dirty="0"/>
              <a:t>and</a:t>
            </a:r>
            <a:r>
              <a:rPr lang="th-TH" dirty="0"/>
              <a:t> </a:t>
            </a:r>
            <a:r>
              <a:rPr lang="en-US" dirty="0">
                <a:solidFill>
                  <a:schemeClr val="accent3">
                    <a:lumMod val="40000"/>
                    <a:lumOff val="60000"/>
                  </a:schemeClr>
                </a:solidFill>
              </a:rPr>
              <a:t>15 min</a:t>
            </a:r>
            <a:r>
              <a:rPr lang="en-US" dirty="0"/>
              <a:t>, respectively</a:t>
            </a:r>
            <a:endParaRPr lang="th-TH" dirty="0"/>
          </a:p>
          <a:p>
            <a:r>
              <a:rPr lang="en-US" dirty="0">
                <a:solidFill>
                  <a:srgbClr val="92D050"/>
                </a:solidFill>
              </a:rPr>
              <a:t>Rate of instrumental vaginal delivery was increased</a:t>
            </a:r>
            <a:r>
              <a:rPr lang="en-US" dirty="0"/>
              <a:t>( relative risk 1.42; 95% CI, 1.28 to 1.57)</a:t>
            </a:r>
            <a:endParaRPr lang="en-US" dirty="0">
              <a:solidFill>
                <a:srgbClr val="FFFF00"/>
              </a:solidFill>
            </a:endParaRPr>
          </a:p>
        </p:txBody>
      </p:sp>
    </p:spTree>
    <p:extLst>
      <p:ext uri="{BB962C8B-B14F-4D97-AF65-F5344CB8AC3E}">
        <p14:creationId xmlns:p14="http://schemas.microsoft.com/office/powerpoint/2010/main" val="406332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pPr marL="0" indent="0">
              <a:buNone/>
            </a:pPr>
            <a:r>
              <a:rPr lang="en-US" dirty="0">
                <a:solidFill>
                  <a:srgbClr val="FFFF00"/>
                </a:solidFill>
              </a:rPr>
              <a:t>Risk for Instrumental Delivery</a:t>
            </a:r>
          </a:p>
          <a:p>
            <a:r>
              <a:rPr lang="en-US" dirty="0"/>
              <a:t>many of the trials that were included in the meta-analyses used </a:t>
            </a:r>
            <a:r>
              <a:rPr lang="en-US" dirty="0">
                <a:solidFill>
                  <a:schemeClr val="accent1">
                    <a:lumMod val="60000"/>
                    <a:lumOff val="40000"/>
                  </a:schemeClr>
                </a:solidFill>
              </a:rPr>
              <a:t>epidural bupivacaine concentrations of 0.25%</a:t>
            </a:r>
          </a:p>
        </p:txBody>
      </p:sp>
    </p:spTree>
    <p:extLst>
      <p:ext uri="{BB962C8B-B14F-4D97-AF65-F5344CB8AC3E}">
        <p14:creationId xmlns:p14="http://schemas.microsoft.com/office/powerpoint/2010/main" val="289443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pPr marL="0" indent="0">
              <a:buNone/>
            </a:pPr>
            <a:r>
              <a:rPr lang="en-US" dirty="0">
                <a:solidFill>
                  <a:srgbClr val="FFFF00"/>
                </a:solidFill>
              </a:rPr>
              <a:t>Risk for Instrumental Delivery</a:t>
            </a:r>
          </a:p>
          <a:p>
            <a:r>
              <a:rPr lang="en-US" dirty="0"/>
              <a:t>A meta-analysis of 11 randomized trials compared the instrumental delivery rate in </a:t>
            </a:r>
            <a:r>
              <a:rPr lang="en-US" b="1" dirty="0">
                <a:solidFill>
                  <a:srgbClr val="FF0000"/>
                </a:solidFill>
              </a:rPr>
              <a:t>high-</a:t>
            </a:r>
            <a:r>
              <a:rPr lang="en-US" dirty="0"/>
              <a:t> </a:t>
            </a:r>
            <a:r>
              <a:rPr lang="en-US" i="1" dirty="0"/>
              <a:t>versus </a:t>
            </a:r>
            <a:r>
              <a:rPr lang="en-US" b="1" dirty="0">
                <a:solidFill>
                  <a:srgbClr val="92D050"/>
                </a:solidFill>
              </a:rPr>
              <a:t>low</a:t>
            </a:r>
            <a:r>
              <a:rPr lang="en-US" dirty="0"/>
              <a:t>-concentration local anesthetic solution groups</a:t>
            </a:r>
          </a:p>
          <a:p>
            <a:endParaRPr lang="en-US" dirty="0">
              <a:solidFill>
                <a:srgbClr val="FFFF00"/>
              </a:solidFill>
            </a:endParaRPr>
          </a:p>
          <a:p>
            <a:r>
              <a:rPr lang="en-US" dirty="0"/>
              <a:t>Low-concentration strategies were linked to reduced risk for assisted vaginal delivery and motor block</a:t>
            </a:r>
            <a:endParaRPr lang="en-US" dirty="0">
              <a:solidFill>
                <a:srgbClr val="FFFF00"/>
              </a:solidFill>
            </a:endParaRPr>
          </a:p>
        </p:txBody>
      </p:sp>
    </p:spTree>
    <p:extLst>
      <p:ext uri="{BB962C8B-B14F-4D97-AF65-F5344CB8AC3E}">
        <p14:creationId xmlns:p14="http://schemas.microsoft.com/office/powerpoint/2010/main" val="42054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pPr marL="0" indent="0">
              <a:buNone/>
            </a:pPr>
            <a:r>
              <a:rPr lang="en-US" dirty="0">
                <a:solidFill>
                  <a:srgbClr val="FFFF00"/>
                </a:solidFill>
              </a:rPr>
              <a:t>Risk for Instrumental Delivery</a:t>
            </a:r>
          </a:p>
          <a:p>
            <a:r>
              <a:rPr lang="en-US" dirty="0"/>
              <a:t>The goal of modern labor epidural analgesia favors minimizing motor blockade by using low-concentration local anesthetic solutions</a:t>
            </a:r>
            <a:endParaRPr lang="en-US" dirty="0">
              <a:solidFill>
                <a:srgbClr val="FFFF00"/>
              </a:solidFill>
            </a:endParaRPr>
          </a:p>
        </p:txBody>
      </p:sp>
    </p:spTree>
    <p:extLst>
      <p:ext uri="{BB962C8B-B14F-4D97-AF65-F5344CB8AC3E}">
        <p14:creationId xmlns:p14="http://schemas.microsoft.com/office/powerpoint/2010/main" val="20763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A68C-EF2F-4441-8C12-2F06E0D08B77}"/>
              </a:ext>
            </a:extLst>
          </p:cNvPr>
          <p:cNvSpPr>
            <a:spLocks noGrp="1"/>
          </p:cNvSpPr>
          <p:nvPr>
            <p:ph type="title"/>
          </p:nvPr>
        </p:nvSpPr>
        <p:spPr/>
        <p:txBody>
          <a:bodyPr/>
          <a:lstStyle/>
          <a:p>
            <a:r>
              <a:rPr lang="en-US" b="1" dirty="0">
                <a:solidFill>
                  <a:srgbClr val="FFFF00"/>
                </a:solidFill>
              </a:rPr>
              <a:t>Outline</a:t>
            </a:r>
            <a:endParaRPr lang="en-US" dirty="0">
              <a:solidFill>
                <a:srgbClr val="FFFF00"/>
              </a:solidFill>
            </a:endParaRPr>
          </a:p>
        </p:txBody>
      </p:sp>
      <p:sp>
        <p:nvSpPr>
          <p:cNvPr id="3" name="Content Placeholder 2">
            <a:extLst>
              <a:ext uri="{FF2B5EF4-FFF2-40B4-BE49-F238E27FC236}">
                <a16:creationId xmlns:a16="http://schemas.microsoft.com/office/drawing/2014/main" id="{4F7587FD-4775-4FBD-9D9A-ABE57004A4FF}"/>
              </a:ext>
            </a:extLst>
          </p:cNvPr>
          <p:cNvSpPr>
            <a:spLocks noGrp="1"/>
          </p:cNvSpPr>
          <p:nvPr>
            <p:ph idx="1"/>
          </p:nvPr>
        </p:nvSpPr>
        <p:spPr/>
        <p:txBody>
          <a:bodyPr/>
          <a:lstStyle/>
          <a:p>
            <a:r>
              <a:rPr lang="en-US" b="1" dirty="0"/>
              <a:t>Labor Analgesia and Anesthesia</a:t>
            </a:r>
            <a:endParaRPr lang="th-TH" b="1" dirty="0"/>
          </a:p>
          <a:p>
            <a:r>
              <a:rPr lang="en-US" b="1" dirty="0"/>
              <a:t>Anesthesia for Cesarean Delivery</a:t>
            </a:r>
            <a:endParaRPr lang="th-TH" b="1" dirty="0"/>
          </a:p>
          <a:p>
            <a:r>
              <a:rPr lang="en-US" b="1" dirty="0"/>
              <a:t>Maternal Safety</a:t>
            </a:r>
          </a:p>
          <a:p>
            <a:endParaRPr lang="en-US" b="1" dirty="0"/>
          </a:p>
          <a:p>
            <a:endParaRPr lang="en-US" dirty="0"/>
          </a:p>
        </p:txBody>
      </p:sp>
    </p:spTree>
    <p:extLst>
      <p:ext uri="{BB962C8B-B14F-4D97-AF65-F5344CB8AC3E}">
        <p14:creationId xmlns:p14="http://schemas.microsoft.com/office/powerpoint/2010/main" val="366778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solidFill>
                  <a:srgbClr val="FFFF00"/>
                </a:solidFill>
              </a:rPr>
              <a:t>Mode of delivery</a:t>
            </a:r>
          </a:p>
          <a:p>
            <a:r>
              <a:rPr lang="en-US" dirty="0"/>
              <a:t>“Early” labor epidural analgesia was historically believed to be a risk factor for cesarean delivery</a:t>
            </a:r>
          </a:p>
          <a:p>
            <a:endParaRPr lang="en-US" dirty="0">
              <a:solidFill>
                <a:srgbClr val="FFFF00"/>
              </a:solidFill>
            </a:endParaRPr>
          </a:p>
          <a:p>
            <a:r>
              <a:rPr lang="en-US" dirty="0"/>
              <a:t>Multiple randomized control trials comparing early to later initiation of labor neuraxial analgesia </a:t>
            </a:r>
            <a:r>
              <a:rPr lang="en-US" dirty="0">
                <a:solidFill>
                  <a:srgbClr val="00B0F0"/>
                </a:solidFill>
              </a:rPr>
              <a:t>failed to find a link between early use and risk for cesarean delivery</a:t>
            </a:r>
          </a:p>
          <a:p>
            <a:endParaRPr lang="en-US" dirty="0"/>
          </a:p>
          <a:p>
            <a:endParaRPr lang="en-US" dirty="0"/>
          </a:p>
        </p:txBody>
      </p:sp>
    </p:spTree>
    <p:extLst>
      <p:ext uri="{BB962C8B-B14F-4D97-AF65-F5344CB8AC3E}">
        <p14:creationId xmlns:p14="http://schemas.microsoft.com/office/powerpoint/2010/main" val="41704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Effect of Labor Analgesia on Labor Progress</a:t>
            </a:r>
            <a:br>
              <a:rPr lang="en-US" sz="3200" b="1" i="1" dirty="0">
                <a:solidFill>
                  <a:srgbClr val="FFFF00"/>
                </a:solidFill>
              </a:rPr>
            </a:br>
            <a:r>
              <a:rPr lang="en-US" sz="3200" b="1" i="1" dirty="0">
                <a:solidFill>
                  <a:srgbClr val="FFFF00"/>
                </a:solidFill>
              </a:rPr>
              <a:t>and Mode of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solidFill>
                  <a:srgbClr val="FFFF00"/>
                </a:solidFill>
              </a:rPr>
              <a:t>Mode of delivery</a:t>
            </a:r>
          </a:p>
          <a:p>
            <a:r>
              <a:rPr lang="en-US" dirty="0"/>
              <a:t>A 2011 systematic review of 38 randomized trials </a:t>
            </a:r>
            <a:r>
              <a:rPr lang="en-US" dirty="0">
                <a:solidFill>
                  <a:srgbClr val="92D050"/>
                </a:solidFill>
              </a:rPr>
              <a:t>did not identify a link between labor epidural analgesia and risk for cesarean delivery</a:t>
            </a:r>
          </a:p>
          <a:p>
            <a:endParaRPr lang="en-US" dirty="0"/>
          </a:p>
          <a:p>
            <a:r>
              <a:rPr lang="en-US" dirty="0">
                <a:solidFill>
                  <a:srgbClr val="FFC000"/>
                </a:solidFill>
              </a:rPr>
              <a:t>The practice of avoiding neuraxial labor analgesia in early labor for fear that it will adversely affect the mode of delivery should be completely abandoned</a:t>
            </a:r>
            <a:r>
              <a:rPr lang="en-US" dirty="0"/>
              <a:t>.</a:t>
            </a:r>
          </a:p>
          <a:p>
            <a:endParaRPr lang="en-US" dirty="0"/>
          </a:p>
          <a:p>
            <a:endParaRPr lang="en-US" dirty="0"/>
          </a:p>
        </p:txBody>
      </p:sp>
    </p:spTree>
    <p:extLst>
      <p:ext uri="{BB962C8B-B14F-4D97-AF65-F5344CB8AC3E}">
        <p14:creationId xmlns:p14="http://schemas.microsoft.com/office/powerpoint/2010/main" val="31160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Neuraxial Anesthesia for External Cephalic Version</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912812" y="3048000"/>
            <a:ext cx="7124065" cy="4462272"/>
          </a:xfrm>
        </p:spPr>
        <p:txBody>
          <a:bodyPr>
            <a:normAutofit/>
          </a:bodyPr>
          <a:lstStyle/>
          <a:p>
            <a:r>
              <a:rPr lang="en-US" dirty="0"/>
              <a:t>Neuraxial anesthesia for attempted external cephalic version</a:t>
            </a:r>
            <a:r>
              <a:rPr lang="th-TH" dirty="0"/>
              <a:t> </a:t>
            </a:r>
            <a:r>
              <a:rPr lang="en-US" dirty="0"/>
              <a:t>is associated with a higher success rate</a:t>
            </a:r>
            <a:endParaRPr lang="th-TH" dirty="0"/>
          </a:p>
          <a:p>
            <a:endParaRPr lang="th-TH" dirty="0"/>
          </a:p>
        </p:txBody>
      </p:sp>
      <p:pic>
        <p:nvPicPr>
          <p:cNvPr id="13" name="Picture 12">
            <a:extLst>
              <a:ext uri="{FF2B5EF4-FFF2-40B4-BE49-F238E27FC236}">
                <a16:creationId xmlns:a16="http://schemas.microsoft.com/office/drawing/2014/main" id="{8B37109E-ECAC-4112-A404-38836D301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877" y="1752600"/>
            <a:ext cx="4191000" cy="5420967"/>
          </a:xfrm>
          <a:prstGeom prst="rect">
            <a:avLst/>
          </a:prstGeom>
        </p:spPr>
      </p:pic>
    </p:spTree>
    <p:extLst>
      <p:ext uri="{BB962C8B-B14F-4D97-AF65-F5344CB8AC3E}">
        <p14:creationId xmlns:p14="http://schemas.microsoft.com/office/powerpoint/2010/main" val="74229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Neuraxial Anesthesia for External Cephalic Version</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Advantage 	</a:t>
            </a:r>
          </a:p>
          <a:p>
            <a:pPr lvl="1"/>
            <a:r>
              <a:rPr lang="en-US" dirty="0"/>
              <a:t>ability to convert to surgical anesthesia in the event of emergency cesarean delivery</a:t>
            </a:r>
          </a:p>
          <a:p>
            <a:endParaRPr lang="en-US" dirty="0"/>
          </a:p>
          <a:p>
            <a:r>
              <a:rPr lang="en-US" dirty="0"/>
              <a:t>Disadvantage</a:t>
            </a:r>
          </a:p>
          <a:p>
            <a:pPr lvl="1"/>
            <a:r>
              <a:rPr lang="en-US" dirty="0"/>
              <a:t>hypotension and </a:t>
            </a:r>
          </a:p>
          <a:p>
            <a:pPr lvl="1"/>
            <a:r>
              <a:rPr lang="en-US" dirty="0"/>
              <a:t>delayed hospital discharge</a:t>
            </a:r>
          </a:p>
        </p:txBody>
      </p:sp>
    </p:spTree>
    <p:extLst>
      <p:ext uri="{BB962C8B-B14F-4D97-AF65-F5344CB8AC3E}">
        <p14:creationId xmlns:p14="http://schemas.microsoft.com/office/powerpoint/2010/main" val="27469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Oral intake in Labor</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836613" y="1752600"/>
            <a:ext cx="11125200" cy="4800600"/>
          </a:xfrm>
        </p:spPr>
        <p:txBody>
          <a:bodyPr>
            <a:normAutofit/>
          </a:bodyPr>
          <a:lstStyle/>
          <a:p>
            <a:r>
              <a:rPr lang="en-US" dirty="0"/>
              <a:t>Aspiration was a leading cause of anesthesia related maternal mortality</a:t>
            </a:r>
          </a:p>
          <a:p>
            <a:endParaRPr lang="en-US" dirty="0"/>
          </a:p>
          <a:p>
            <a:endParaRPr lang="en-US" dirty="0"/>
          </a:p>
        </p:txBody>
      </p:sp>
      <p:sp>
        <p:nvSpPr>
          <p:cNvPr id="4" name="Arrow: Down 3">
            <a:extLst>
              <a:ext uri="{FF2B5EF4-FFF2-40B4-BE49-F238E27FC236}">
                <a16:creationId xmlns:a16="http://schemas.microsoft.com/office/drawing/2014/main" id="{8070B287-264C-4ED3-A184-CD994EAB6A8C}"/>
              </a:ext>
            </a:extLst>
          </p:cNvPr>
          <p:cNvSpPr/>
          <p:nvPr/>
        </p:nvSpPr>
        <p:spPr>
          <a:xfrm>
            <a:off x="5789612" y="2438400"/>
            <a:ext cx="762000" cy="914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800"/>
          </a:p>
        </p:txBody>
      </p:sp>
      <p:sp>
        <p:nvSpPr>
          <p:cNvPr id="5" name="TextBox 4">
            <a:extLst>
              <a:ext uri="{FF2B5EF4-FFF2-40B4-BE49-F238E27FC236}">
                <a16:creationId xmlns:a16="http://schemas.microsoft.com/office/drawing/2014/main" id="{B14FA714-C82E-4BE5-BEAE-F04421C5A07B}"/>
              </a:ext>
            </a:extLst>
          </p:cNvPr>
          <p:cNvSpPr txBox="1"/>
          <p:nvPr/>
        </p:nvSpPr>
        <p:spPr>
          <a:xfrm>
            <a:off x="2360296" y="3571904"/>
            <a:ext cx="9828529"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1">
                    <a:lumMod val="40000"/>
                    <a:lumOff val="60000"/>
                  </a:schemeClr>
                </a:solidFill>
              </a:rPr>
              <a:t>Widespread use of neuraxial anesthesia</a:t>
            </a:r>
          </a:p>
          <a:p>
            <a:pPr marL="457200" indent="-457200">
              <a:buFont typeface="Arial" panose="020B0604020202020204" pitchFamily="34" charset="0"/>
              <a:buChar char="•"/>
            </a:pPr>
            <a:r>
              <a:rPr lang="en-US" sz="2800" dirty="0">
                <a:solidFill>
                  <a:schemeClr val="accent1">
                    <a:lumMod val="40000"/>
                    <a:lumOff val="60000"/>
                  </a:schemeClr>
                </a:solidFill>
              </a:rPr>
              <a:t>Oral intake restrictions during labor </a:t>
            </a:r>
          </a:p>
          <a:p>
            <a:pPr marL="457200" indent="-457200">
              <a:buFont typeface="Arial" panose="020B0604020202020204" pitchFamily="34" charset="0"/>
              <a:buChar char="•"/>
            </a:pPr>
            <a:r>
              <a:rPr lang="en-US" sz="2800" dirty="0">
                <a:solidFill>
                  <a:schemeClr val="accent1">
                    <a:lumMod val="40000"/>
                    <a:lumOff val="60000"/>
                  </a:schemeClr>
                </a:solidFill>
              </a:rPr>
              <a:t>Preanesthetic antacid administration</a:t>
            </a:r>
          </a:p>
          <a:p>
            <a:pPr marL="457200" indent="-457200">
              <a:buFont typeface="Arial" panose="020B0604020202020204" pitchFamily="34" charset="0"/>
              <a:buChar char="•"/>
            </a:pPr>
            <a:r>
              <a:rPr lang="en-US" sz="2800" dirty="0">
                <a:solidFill>
                  <a:schemeClr val="accent1">
                    <a:lumMod val="40000"/>
                    <a:lumOff val="60000"/>
                  </a:schemeClr>
                </a:solidFill>
              </a:rPr>
              <a:t>Rapid-sequence induction for general anesthesia</a:t>
            </a:r>
          </a:p>
          <a:p>
            <a:pPr marL="457200" indent="-457200">
              <a:buFont typeface="Arial" panose="020B0604020202020204" pitchFamily="34" charset="0"/>
              <a:buChar char="•"/>
            </a:pPr>
            <a:r>
              <a:rPr lang="en-US" sz="2800" dirty="0">
                <a:solidFill>
                  <a:schemeClr val="accent1">
                    <a:lumMod val="40000"/>
                    <a:lumOff val="60000"/>
                  </a:schemeClr>
                </a:solidFill>
              </a:rPr>
              <a:t>Improvements in anesthesia training</a:t>
            </a:r>
          </a:p>
          <a:p>
            <a:pPr marL="457200" indent="-457200">
              <a:buFont typeface="Arial" panose="020B0604020202020204" pitchFamily="34" charset="0"/>
              <a:buChar char="•"/>
            </a:pPr>
            <a:r>
              <a:rPr lang="en-US" sz="2800" dirty="0">
                <a:solidFill>
                  <a:schemeClr val="accent1">
                    <a:lumMod val="40000"/>
                    <a:lumOff val="60000"/>
                  </a:schemeClr>
                </a:solidFill>
              </a:rPr>
              <a:t>Improvements in advanced airway devices</a:t>
            </a:r>
          </a:p>
          <a:p>
            <a:pPr marL="457200" indent="-457200">
              <a:buFont typeface="Arial" panose="020B0604020202020204" pitchFamily="34" charset="0"/>
              <a:buChar char="•"/>
            </a:pPr>
            <a:endParaRPr lang="en-US" sz="2800" dirty="0">
              <a:solidFill>
                <a:schemeClr val="accent1">
                  <a:lumMod val="40000"/>
                  <a:lumOff val="60000"/>
                </a:schemeClr>
              </a:solidFill>
            </a:endParaRPr>
          </a:p>
        </p:txBody>
      </p:sp>
    </p:spTree>
    <p:extLst>
      <p:ext uri="{BB962C8B-B14F-4D97-AF65-F5344CB8AC3E}">
        <p14:creationId xmlns:p14="http://schemas.microsoft.com/office/powerpoint/2010/main" val="90948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Oral intake in Labor</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latin typeface="AGaramondPro-Regular"/>
              </a:rPr>
              <a:t>Current American Society of Anesthesiologists guidelines </a:t>
            </a:r>
          </a:p>
          <a:p>
            <a:pPr lvl="1"/>
            <a:endParaRPr lang="en-US" dirty="0">
              <a:latin typeface="AGaramondPro-Regular"/>
            </a:endParaRPr>
          </a:p>
          <a:p>
            <a:pPr lvl="1"/>
            <a:r>
              <a:rPr lang="en-US" dirty="0">
                <a:latin typeface="AGaramondPro-Regular"/>
              </a:rPr>
              <a:t>allow clear liquid intake in uncomplicated labor and complete avoidance of particulate and solid food</a:t>
            </a:r>
            <a:endParaRPr lang="en-US" dirty="0"/>
          </a:p>
          <a:p>
            <a:endParaRPr lang="en-US" dirty="0"/>
          </a:p>
        </p:txBody>
      </p:sp>
    </p:spTree>
    <p:extLst>
      <p:ext uri="{BB962C8B-B14F-4D97-AF65-F5344CB8AC3E}">
        <p14:creationId xmlns:p14="http://schemas.microsoft.com/office/powerpoint/2010/main" val="36697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532CE-A34B-41F0-BD11-0F615A45350E}"/>
              </a:ext>
            </a:extLst>
          </p:cNvPr>
          <p:cNvSpPr>
            <a:spLocks noGrp="1"/>
          </p:cNvSpPr>
          <p:nvPr>
            <p:ph idx="1"/>
          </p:nvPr>
        </p:nvSpPr>
        <p:spPr>
          <a:xfrm>
            <a:off x="989012" y="1524000"/>
            <a:ext cx="10360501" cy="4462272"/>
          </a:xfrm>
        </p:spPr>
        <p:txBody>
          <a:bodyPr>
            <a:normAutofit/>
          </a:bodyPr>
          <a:lstStyle/>
          <a:p>
            <a:pPr marL="0" indent="0" algn="ctr">
              <a:buNone/>
            </a:pPr>
            <a:endParaRPr lang="en-US" sz="4400" dirty="0"/>
          </a:p>
          <a:p>
            <a:pPr marL="0" indent="0" algn="ctr">
              <a:buNone/>
            </a:pPr>
            <a:endParaRPr lang="en-US" sz="4400" dirty="0"/>
          </a:p>
          <a:p>
            <a:pPr marL="0" indent="0" algn="ctr">
              <a:buNone/>
            </a:pPr>
            <a:r>
              <a:rPr lang="en-US" sz="4800" b="1" dirty="0"/>
              <a:t>Anesthesia for Cesarean Delivery</a:t>
            </a:r>
          </a:p>
        </p:txBody>
      </p:sp>
    </p:spTree>
    <p:extLst>
      <p:ext uri="{BB962C8B-B14F-4D97-AF65-F5344CB8AC3E}">
        <p14:creationId xmlns:p14="http://schemas.microsoft.com/office/powerpoint/2010/main" val="150644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Advances in Spinal Anesthesia for Cesarean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solidFill>
                  <a:srgbClr val="FFFF00"/>
                </a:solidFill>
              </a:rPr>
              <a:t>Single-shot spinal anesthesia </a:t>
            </a:r>
            <a:r>
              <a:rPr lang="en-US" dirty="0"/>
              <a:t>is the most common technique</a:t>
            </a:r>
          </a:p>
          <a:p>
            <a:pPr lvl="1"/>
            <a:r>
              <a:rPr lang="en-US" dirty="0"/>
              <a:t>Simplicity </a:t>
            </a:r>
          </a:p>
          <a:p>
            <a:pPr lvl="1"/>
            <a:r>
              <a:rPr lang="en-US" dirty="0"/>
              <a:t>Quality of sensory blockade</a:t>
            </a:r>
          </a:p>
          <a:p>
            <a:pPr lvl="1"/>
            <a:r>
              <a:rPr lang="en-US" dirty="0"/>
              <a:t>Reliability</a:t>
            </a:r>
          </a:p>
        </p:txBody>
      </p:sp>
    </p:spTree>
    <p:extLst>
      <p:ext uri="{BB962C8B-B14F-4D97-AF65-F5344CB8AC3E}">
        <p14:creationId xmlns:p14="http://schemas.microsoft.com/office/powerpoint/2010/main" val="133077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Advances in Spinal Anesthesia for Cesarean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The effective dose for hyperbaric bupivacaine in 95% of patients is 13 mg with intrathecal fentanyl and morphine</a:t>
            </a:r>
          </a:p>
          <a:p>
            <a:endParaRPr lang="en-US" dirty="0"/>
          </a:p>
          <a:p>
            <a:r>
              <a:rPr lang="en-US" dirty="0"/>
              <a:t>Higher doses (</a:t>
            </a:r>
            <a:r>
              <a:rPr lang="en-US" i="1" dirty="0"/>
              <a:t>e.g.</a:t>
            </a:r>
            <a:r>
              <a:rPr lang="en-US" dirty="0"/>
              <a:t>, 15 mg) are associated with longer duration, but also with higher sensory blockade to cervical dermatomes and hypotension</a:t>
            </a:r>
          </a:p>
        </p:txBody>
      </p:sp>
    </p:spTree>
    <p:extLst>
      <p:ext uri="{BB962C8B-B14F-4D97-AF65-F5344CB8AC3E}">
        <p14:creationId xmlns:p14="http://schemas.microsoft.com/office/powerpoint/2010/main" val="29109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Advances in Spinal Anesthesia for Cesarean Delivery</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Adding </a:t>
            </a:r>
            <a:r>
              <a:rPr lang="en-US" dirty="0">
                <a:solidFill>
                  <a:srgbClr val="92D050"/>
                </a:solidFill>
              </a:rPr>
              <a:t>morphine</a:t>
            </a:r>
            <a:r>
              <a:rPr lang="en-US" dirty="0"/>
              <a:t> confers postoperative analgesia of up to 36 h</a:t>
            </a:r>
          </a:p>
          <a:p>
            <a:endParaRPr lang="en-US" dirty="0"/>
          </a:p>
          <a:p>
            <a:r>
              <a:rPr lang="en-US" dirty="0">
                <a:solidFill>
                  <a:srgbClr val="FFC000"/>
                </a:solidFill>
              </a:rPr>
              <a:t>Epinephrine</a:t>
            </a:r>
            <a:r>
              <a:rPr lang="en-US" dirty="0"/>
              <a:t> (0.1 to 0.2 mg), producing a 15% increase in block duration and improving the quality of intraoperative analgesia</a:t>
            </a:r>
          </a:p>
          <a:p>
            <a:endParaRPr lang="en-US" dirty="0"/>
          </a:p>
          <a:p>
            <a:r>
              <a:rPr lang="en-US" dirty="0">
                <a:solidFill>
                  <a:schemeClr val="accent3">
                    <a:lumMod val="60000"/>
                    <a:lumOff val="40000"/>
                  </a:schemeClr>
                </a:solidFill>
              </a:rPr>
              <a:t>Clonidine</a:t>
            </a:r>
            <a:r>
              <a:rPr lang="en-US" dirty="0"/>
              <a:t> improves intraoperative analgesia and reduces shivering and hyperalgesia, but is associated with hypotension and sedation</a:t>
            </a:r>
          </a:p>
        </p:txBody>
      </p:sp>
    </p:spTree>
    <p:extLst>
      <p:ext uri="{BB962C8B-B14F-4D97-AF65-F5344CB8AC3E}">
        <p14:creationId xmlns:p14="http://schemas.microsoft.com/office/powerpoint/2010/main" val="17871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532CE-A34B-41F0-BD11-0F615A45350E}"/>
              </a:ext>
            </a:extLst>
          </p:cNvPr>
          <p:cNvSpPr>
            <a:spLocks noGrp="1"/>
          </p:cNvSpPr>
          <p:nvPr>
            <p:ph idx="1"/>
          </p:nvPr>
        </p:nvSpPr>
        <p:spPr>
          <a:xfrm>
            <a:off x="989012" y="1524000"/>
            <a:ext cx="10360501" cy="4462272"/>
          </a:xfrm>
        </p:spPr>
        <p:txBody>
          <a:bodyPr>
            <a:normAutofit/>
          </a:bodyPr>
          <a:lstStyle/>
          <a:p>
            <a:pPr marL="0" indent="0" algn="ctr">
              <a:buNone/>
            </a:pPr>
            <a:endParaRPr lang="en-US" sz="4400" dirty="0"/>
          </a:p>
          <a:p>
            <a:pPr marL="0" indent="0" algn="ctr">
              <a:buNone/>
            </a:pPr>
            <a:endParaRPr lang="en-US" sz="4400" dirty="0"/>
          </a:p>
          <a:p>
            <a:pPr marL="0" indent="0" algn="ctr">
              <a:buNone/>
            </a:pPr>
            <a:r>
              <a:rPr lang="en-US" sz="4800" b="1" dirty="0"/>
              <a:t>Labor Analgesia and Anesthesia</a:t>
            </a:r>
          </a:p>
        </p:txBody>
      </p:sp>
    </p:spTree>
    <p:extLst>
      <p:ext uri="{BB962C8B-B14F-4D97-AF65-F5344CB8AC3E}">
        <p14:creationId xmlns:p14="http://schemas.microsoft.com/office/powerpoint/2010/main" val="15591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Conversion of Epidural Analgesia to Surgical Anesthesia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Epidural analgesia is converted to surgical anesthesia by administering high-concentration local anesthetic</a:t>
            </a:r>
          </a:p>
          <a:p>
            <a:endParaRPr lang="en-US" dirty="0"/>
          </a:p>
          <a:p>
            <a:r>
              <a:rPr lang="en-US" dirty="0"/>
              <a:t>15-20 ml 2% </a:t>
            </a:r>
            <a:r>
              <a:rPr lang="en-US" dirty="0" err="1"/>
              <a:t>lidocainewith</a:t>
            </a:r>
            <a:r>
              <a:rPr lang="en-US" dirty="0"/>
              <a:t> epinephrine 1:200,000</a:t>
            </a:r>
          </a:p>
          <a:p>
            <a:endParaRPr lang="en-US" dirty="0"/>
          </a:p>
          <a:p>
            <a:r>
              <a:rPr lang="en-US" dirty="0"/>
              <a:t>addition of 8.4% sodium bicarbonate alkalinizes the local anesthetic solution, which hastens onset of action</a:t>
            </a:r>
          </a:p>
          <a:p>
            <a:endParaRPr lang="en-US" dirty="0"/>
          </a:p>
        </p:txBody>
      </p:sp>
    </p:spTree>
    <p:extLst>
      <p:ext uri="{BB962C8B-B14F-4D97-AF65-F5344CB8AC3E}">
        <p14:creationId xmlns:p14="http://schemas.microsoft.com/office/powerpoint/2010/main" val="52830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Conversion of Epidural Analgesia to Surgical Anesthesia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15- 20 ml 2-chloroprocaine, 3% may be used for urgent deliveries because of its shorter latency</a:t>
            </a:r>
          </a:p>
        </p:txBody>
      </p:sp>
    </p:spTree>
    <p:extLst>
      <p:ext uri="{BB962C8B-B14F-4D97-AF65-F5344CB8AC3E}">
        <p14:creationId xmlns:p14="http://schemas.microsoft.com/office/powerpoint/2010/main" val="17645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Conversion of Epidural Analgesia to Surgical Anesthesia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sz="3200" dirty="0"/>
              <a:t>risk factors for failed conversion</a:t>
            </a:r>
          </a:p>
          <a:p>
            <a:pPr lvl="1"/>
            <a:r>
              <a:rPr lang="en-US" sz="2800" dirty="0"/>
              <a:t>Delivery urgency</a:t>
            </a:r>
          </a:p>
          <a:p>
            <a:pPr lvl="1"/>
            <a:r>
              <a:rPr lang="en-US" sz="2800" dirty="0"/>
              <a:t>Supplemental analgesia during labor</a:t>
            </a:r>
          </a:p>
          <a:p>
            <a:pPr lvl="1"/>
            <a:r>
              <a:rPr lang="en-US" sz="2800" dirty="0"/>
              <a:t>Initiation by epidural rather than CSE</a:t>
            </a:r>
          </a:p>
          <a:p>
            <a:pPr lvl="1"/>
            <a:r>
              <a:rPr lang="en-US" sz="2800" dirty="0"/>
              <a:t>Anesthesia by generalist compared with obstetric anesthesiologists</a:t>
            </a:r>
          </a:p>
        </p:txBody>
      </p:sp>
    </p:spTree>
    <p:extLst>
      <p:ext uri="{BB962C8B-B14F-4D97-AF65-F5344CB8AC3E}">
        <p14:creationId xmlns:p14="http://schemas.microsoft.com/office/powerpoint/2010/main" val="8435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The ideal vasopressor to maintain uterine perfusion has been</a:t>
            </a:r>
          </a:p>
          <a:p>
            <a:pPr marL="0" indent="0">
              <a:buNone/>
            </a:pPr>
            <a:r>
              <a:rPr lang="en-US" dirty="0"/>
              <a:t>an area of intense research for several decades</a:t>
            </a:r>
          </a:p>
          <a:p>
            <a:pPr marL="0" indent="0">
              <a:buNone/>
            </a:pPr>
            <a:endParaRPr lang="en-US" dirty="0"/>
          </a:p>
          <a:p>
            <a:r>
              <a:rPr lang="en-US" dirty="0"/>
              <a:t>The first human trials comparing phenylephrine and ephedrine were conducted in the late twentieth century</a:t>
            </a:r>
          </a:p>
        </p:txBody>
      </p:sp>
    </p:spTree>
    <p:extLst>
      <p:ext uri="{BB962C8B-B14F-4D97-AF65-F5344CB8AC3E}">
        <p14:creationId xmlns:p14="http://schemas.microsoft.com/office/powerpoint/2010/main" val="33960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fontScale="92500" lnSpcReduction="20000"/>
          </a:bodyPr>
          <a:lstStyle/>
          <a:p>
            <a:r>
              <a:rPr lang="en-US" dirty="0"/>
              <a:t>Neonatal outcomes (umbilical artery pH, base excess) were better in phenylephrine group</a:t>
            </a:r>
          </a:p>
          <a:p>
            <a:endParaRPr lang="en-US" dirty="0"/>
          </a:p>
          <a:p>
            <a:r>
              <a:rPr lang="en-US" dirty="0"/>
              <a:t>incidence of nausea and vomiting is lower with phenylephrine</a:t>
            </a:r>
          </a:p>
          <a:p>
            <a:endParaRPr lang="en-US" dirty="0"/>
          </a:p>
          <a:p>
            <a:r>
              <a:rPr lang="en-US" dirty="0"/>
              <a:t>Maternal bradycardia occurred with phenylephrine, patients were asymptomatic and no adverse events were noted</a:t>
            </a:r>
          </a:p>
          <a:p>
            <a:endParaRPr lang="en-US" dirty="0"/>
          </a:p>
          <a:p>
            <a:r>
              <a:rPr lang="en-US" dirty="0"/>
              <a:t>the efficacy and safety of phenylephrine make it superior for systemic vascular resistance restoration</a:t>
            </a:r>
          </a:p>
        </p:txBody>
      </p:sp>
    </p:spTree>
    <p:extLst>
      <p:ext uri="{BB962C8B-B14F-4D97-AF65-F5344CB8AC3E}">
        <p14:creationId xmlns:p14="http://schemas.microsoft.com/office/powerpoint/2010/main" val="41798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Prophylactic phenylephrine infusions  are effective in preventing hypotension and require fewer anesthesia provider interventions</a:t>
            </a:r>
          </a:p>
          <a:p>
            <a:endParaRPr lang="en-US" dirty="0"/>
          </a:p>
          <a:p>
            <a:r>
              <a:rPr lang="en-US" dirty="0"/>
              <a:t>The usual dose range is 25 to 100 </a:t>
            </a:r>
            <a:r>
              <a:rPr lang="en-US" dirty="0" err="1"/>
              <a:t>μg</a:t>
            </a:r>
            <a:r>
              <a:rPr lang="en-US" dirty="0"/>
              <a:t>/min</a:t>
            </a:r>
          </a:p>
        </p:txBody>
      </p:sp>
    </p:spTree>
    <p:extLst>
      <p:ext uri="{BB962C8B-B14F-4D97-AF65-F5344CB8AC3E}">
        <p14:creationId xmlns:p14="http://schemas.microsoft.com/office/powerpoint/2010/main" val="10744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For preeclamptic patients undergoing cesarean delivery</a:t>
            </a:r>
          </a:p>
          <a:p>
            <a:r>
              <a:rPr lang="en-US" dirty="0"/>
              <a:t>Fetal outcomes are not influenced by choice of phenylephrine or ephedrine</a:t>
            </a:r>
          </a:p>
        </p:txBody>
      </p:sp>
    </p:spTree>
    <p:extLst>
      <p:ext uri="{BB962C8B-B14F-4D97-AF65-F5344CB8AC3E}">
        <p14:creationId xmlns:p14="http://schemas.microsoft.com/office/powerpoint/2010/main" val="57712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lnSpcReduction="10000"/>
          </a:bodyPr>
          <a:lstStyle/>
          <a:p>
            <a:r>
              <a:rPr lang="en-US" dirty="0"/>
              <a:t>Several investigators suggest norepinephrine has characteristics</a:t>
            </a:r>
          </a:p>
          <a:p>
            <a:pPr marL="0" indent="0">
              <a:buNone/>
            </a:pPr>
            <a:r>
              <a:rPr lang="en-US" dirty="0"/>
              <a:t>of the “ideal” vasopressor</a:t>
            </a:r>
          </a:p>
          <a:p>
            <a:endParaRPr lang="en-US" dirty="0"/>
          </a:p>
          <a:p>
            <a:r>
              <a:rPr lang="en-US" dirty="0"/>
              <a:t>Norepinephrine</a:t>
            </a:r>
          </a:p>
          <a:p>
            <a:pPr lvl="1"/>
            <a:r>
              <a:rPr lang="en-US" dirty="0"/>
              <a:t>lower umbilical artery and vein plasma catecholamine concentration </a:t>
            </a:r>
          </a:p>
          <a:p>
            <a:pPr lvl="1"/>
            <a:r>
              <a:rPr lang="en-US" dirty="0"/>
              <a:t>higher umbilical venous pH and oxygen content, </a:t>
            </a:r>
          </a:p>
          <a:p>
            <a:pPr lvl="1"/>
            <a:endParaRPr lang="en-US" dirty="0"/>
          </a:p>
          <a:p>
            <a:r>
              <a:rPr lang="en-US" dirty="0"/>
              <a:t>potentially indicating higher uteroplacental oxygen </a:t>
            </a:r>
            <a:r>
              <a:rPr lang="en-US" dirty="0" err="1"/>
              <a:t>deliveryoxygen</a:t>
            </a:r>
            <a:r>
              <a:rPr lang="en-US" dirty="0"/>
              <a:t> delivery</a:t>
            </a:r>
          </a:p>
        </p:txBody>
      </p:sp>
    </p:spTree>
    <p:extLst>
      <p:ext uri="{BB962C8B-B14F-4D97-AF65-F5344CB8AC3E}">
        <p14:creationId xmlns:p14="http://schemas.microsoft.com/office/powerpoint/2010/main" val="6811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2800" b="1" i="1" dirty="0">
                <a:solidFill>
                  <a:srgbClr val="FFFF00"/>
                </a:solidFill>
              </a:rPr>
              <a:t>Intraoperative Hypotension: The Ideal Vasopressor for</a:t>
            </a:r>
            <a:br>
              <a:rPr lang="en-US" sz="2800" b="1" i="1" dirty="0">
                <a:solidFill>
                  <a:srgbClr val="FFFF00"/>
                </a:solidFill>
              </a:rPr>
            </a:br>
            <a:r>
              <a:rPr lang="en-US" sz="2800" b="1" i="1" dirty="0">
                <a:solidFill>
                  <a:srgbClr val="FFFF00"/>
                </a:solidFill>
              </a:rPr>
              <a:t>Cesarean Delivery</a:t>
            </a:r>
            <a:endParaRPr lang="en-US" sz="28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9828529" cy="4462272"/>
          </a:xfrm>
        </p:spPr>
        <p:txBody>
          <a:bodyPr>
            <a:normAutofit/>
          </a:bodyPr>
          <a:lstStyle/>
          <a:p>
            <a:r>
              <a:rPr lang="en-US" dirty="0"/>
              <a:t>Neonatal outcomes (umbilical artery pH, base excess) were better in phenylephrine group</a:t>
            </a:r>
          </a:p>
          <a:p>
            <a:endParaRPr lang="en-US" dirty="0"/>
          </a:p>
          <a:p>
            <a:r>
              <a:rPr lang="en-US" dirty="0"/>
              <a:t>incidence of nausea and vomiting is lower with phenylephrine</a:t>
            </a:r>
          </a:p>
          <a:p>
            <a:endParaRPr lang="en-US" dirty="0"/>
          </a:p>
          <a:p>
            <a:r>
              <a:rPr lang="en-US" dirty="0"/>
              <a:t>Maternal bradycardia occurred with phenylephrine, patients were asymptomatic and no adverse events were noted</a:t>
            </a:r>
          </a:p>
        </p:txBody>
      </p:sp>
    </p:spTree>
    <p:extLst>
      <p:ext uri="{BB962C8B-B14F-4D97-AF65-F5344CB8AC3E}">
        <p14:creationId xmlns:p14="http://schemas.microsoft.com/office/powerpoint/2010/main" val="21220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Supplemental Oxygen</a:t>
            </a:r>
            <a:endParaRPr lang="en-US" sz="3200" b="1" dirty="0">
              <a:solidFill>
                <a:srgbClr val="FFFF00"/>
              </a:solidFill>
            </a:endParaRPr>
          </a:p>
        </p:txBody>
      </p:sp>
      <p:sp>
        <p:nvSpPr>
          <p:cNvPr id="7" name="Content Placeholder 6">
            <a:extLst>
              <a:ext uri="{FF2B5EF4-FFF2-40B4-BE49-F238E27FC236}">
                <a16:creationId xmlns:a16="http://schemas.microsoft.com/office/drawing/2014/main" id="{3B299BDB-55C0-4243-8DED-422B99CA50F8}"/>
              </a:ext>
            </a:extLst>
          </p:cNvPr>
          <p:cNvSpPr>
            <a:spLocks noGrp="1"/>
          </p:cNvSpPr>
          <p:nvPr>
            <p:ph idx="1"/>
          </p:nvPr>
        </p:nvSpPr>
        <p:spPr>
          <a:xfrm>
            <a:off x="1217612" y="1843278"/>
            <a:ext cx="8761729" cy="4462272"/>
          </a:xfrm>
        </p:spPr>
        <p:txBody>
          <a:bodyPr/>
          <a:lstStyle/>
          <a:p>
            <a:r>
              <a:rPr lang="en-US" dirty="0"/>
              <a:t>Supplemental oxygen is often routinely applied during cesarean delivery</a:t>
            </a:r>
          </a:p>
          <a:p>
            <a:endParaRPr lang="en-US" dirty="0"/>
          </a:p>
          <a:p>
            <a:r>
              <a:rPr lang="en-US" dirty="0"/>
              <a:t>A meta-analysis of 11 trials of supplemental oxygen found no benefit for maternal desaturation and neonatal Apgar scores</a:t>
            </a:r>
          </a:p>
        </p:txBody>
      </p:sp>
      <p:pic>
        <p:nvPicPr>
          <p:cNvPr id="13" name="Picture 12">
            <a:extLst>
              <a:ext uri="{FF2B5EF4-FFF2-40B4-BE49-F238E27FC236}">
                <a16:creationId xmlns:a16="http://schemas.microsoft.com/office/drawing/2014/main" id="{BAD40575-A974-4CE5-85EB-02B64E864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3895915"/>
            <a:ext cx="3846358" cy="2876550"/>
          </a:xfrm>
          <a:prstGeom prst="rect">
            <a:avLst/>
          </a:prstGeom>
        </p:spPr>
      </p:pic>
    </p:spTree>
    <p:extLst>
      <p:ext uri="{BB962C8B-B14F-4D97-AF65-F5344CB8AC3E}">
        <p14:creationId xmlns:p14="http://schemas.microsoft.com/office/powerpoint/2010/main" val="140206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1905000"/>
            <a:ext cx="10360501" cy="4462272"/>
          </a:xfrm>
        </p:spPr>
        <p:txBody>
          <a:bodyPr>
            <a:normAutofit/>
          </a:bodyPr>
          <a:lstStyle/>
          <a:p>
            <a:r>
              <a:rPr lang="en-US" dirty="0"/>
              <a:t>Methods:</a:t>
            </a:r>
          </a:p>
          <a:p>
            <a:pPr marL="0" indent="0">
              <a:buNone/>
            </a:pPr>
            <a:r>
              <a:rPr lang="en-US" dirty="0"/>
              <a:t>	- Epidural analgesia</a:t>
            </a:r>
          </a:p>
          <a:p>
            <a:pPr marL="0" indent="0">
              <a:buNone/>
            </a:pPr>
            <a:r>
              <a:rPr lang="en-US" dirty="0"/>
              <a:t>	- Combined spinal-epidural analgesia</a:t>
            </a:r>
          </a:p>
          <a:p>
            <a:endParaRPr lang="en-US" dirty="0"/>
          </a:p>
          <a:p>
            <a:r>
              <a:rPr lang="en-US" dirty="0"/>
              <a:t>CSE has faster onset (2 to 5 min) than epidural analgesia (15 to 20 min), greater uniformity in sensory blockade and improved sacral dermatome coverage</a:t>
            </a:r>
            <a:br>
              <a:rPr lang="en-US" dirty="0"/>
            </a:br>
            <a:endParaRPr lang="en-US" dirty="0"/>
          </a:p>
        </p:txBody>
      </p:sp>
    </p:spTree>
    <p:extLst>
      <p:ext uri="{BB962C8B-B14F-4D97-AF65-F5344CB8AC3E}">
        <p14:creationId xmlns:p14="http://schemas.microsoft.com/office/powerpoint/2010/main" val="1176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a:solidFill>
                  <a:srgbClr val="FFFF00"/>
                </a:solidFill>
              </a:rPr>
              <a:t>Supplemental Oxygen</a:t>
            </a:r>
            <a:endParaRPr lang="en-US" sz="3200" b="1" dirty="0">
              <a:solidFill>
                <a:srgbClr val="FFFF00"/>
              </a:solidFill>
            </a:endParaRPr>
          </a:p>
        </p:txBody>
      </p:sp>
      <p:sp>
        <p:nvSpPr>
          <p:cNvPr id="7" name="Content Placeholder 6">
            <a:extLst>
              <a:ext uri="{FF2B5EF4-FFF2-40B4-BE49-F238E27FC236}">
                <a16:creationId xmlns:a16="http://schemas.microsoft.com/office/drawing/2014/main" id="{3B299BDB-55C0-4243-8DED-422B99CA50F8}"/>
              </a:ext>
            </a:extLst>
          </p:cNvPr>
          <p:cNvSpPr>
            <a:spLocks noGrp="1"/>
          </p:cNvSpPr>
          <p:nvPr>
            <p:ph idx="1"/>
          </p:nvPr>
        </p:nvSpPr>
        <p:spPr>
          <a:xfrm>
            <a:off x="1218883" y="1701797"/>
            <a:ext cx="10133329" cy="4462272"/>
          </a:xfrm>
        </p:spPr>
        <p:txBody>
          <a:bodyPr/>
          <a:lstStyle/>
          <a:p>
            <a:r>
              <a:rPr lang="en-US" dirty="0"/>
              <a:t>The available evidence suggests that </a:t>
            </a:r>
          </a:p>
          <a:p>
            <a:pPr lvl="1"/>
            <a:r>
              <a:rPr lang="en-US" dirty="0"/>
              <a:t>Routine supplemental oxygen for scheduled healthy cesarean deliveries with neuraxial anesthesia </a:t>
            </a:r>
            <a:r>
              <a:rPr lang="en-US" dirty="0">
                <a:solidFill>
                  <a:srgbClr val="92D050"/>
                </a:solidFill>
              </a:rPr>
              <a:t>is not beneficial and its elimination may improve patient comfort</a:t>
            </a:r>
          </a:p>
        </p:txBody>
      </p:sp>
      <p:pic>
        <p:nvPicPr>
          <p:cNvPr id="13" name="Picture 12">
            <a:extLst>
              <a:ext uri="{FF2B5EF4-FFF2-40B4-BE49-F238E27FC236}">
                <a16:creationId xmlns:a16="http://schemas.microsoft.com/office/drawing/2014/main" id="{BAD40575-A974-4CE5-85EB-02B64E864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3903341"/>
            <a:ext cx="3846358" cy="2876550"/>
          </a:xfrm>
          <a:prstGeom prst="rect">
            <a:avLst/>
          </a:prstGeom>
        </p:spPr>
      </p:pic>
    </p:spTree>
    <p:extLst>
      <p:ext uri="{BB962C8B-B14F-4D97-AF65-F5344CB8AC3E}">
        <p14:creationId xmlns:p14="http://schemas.microsoft.com/office/powerpoint/2010/main" val="11867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err="1">
                <a:solidFill>
                  <a:srgbClr val="FFFF00"/>
                </a:solidFill>
              </a:rPr>
              <a:t>Postcesarean</a:t>
            </a:r>
            <a:r>
              <a:rPr lang="en-US" sz="3200" b="1" i="1" dirty="0">
                <a:solidFill>
                  <a:srgbClr val="FFFF00"/>
                </a:solidFill>
              </a:rPr>
              <a:t> Delivery Pain and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r>
              <a:rPr lang="en-US" dirty="0">
                <a:solidFill>
                  <a:srgbClr val="FF0000"/>
                </a:solidFill>
              </a:rPr>
              <a:t>Multimodal analgesia </a:t>
            </a:r>
            <a:r>
              <a:rPr lang="en-US" dirty="0"/>
              <a:t>is the </a:t>
            </a:r>
            <a:r>
              <a:rPr lang="en-US" i="1" dirty="0">
                <a:solidFill>
                  <a:srgbClr val="FFC000"/>
                </a:solidFill>
              </a:rPr>
              <a:t>gold standard </a:t>
            </a:r>
            <a:r>
              <a:rPr lang="en-US" dirty="0"/>
              <a:t>for </a:t>
            </a:r>
            <a:r>
              <a:rPr lang="en-US" dirty="0" err="1"/>
              <a:t>postcesarean</a:t>
            </a:r>
            <a:r>
              <a:rPr lang="en-US" dirty="0"/>
              <a:t> delivery analgesia</a:t>
            </a:r>
          </a:p>
          <a:p>
            <a:endParaRPr lang="en-US" dirty="0"/>
          </a:p>
          <a:p>
            <a:r>
              <a:rPr lang="en-US" b="1" dirty="0">
                <a:solidFill>
                  <a:schemeClr val="accent6">
                    <a:lumMod val="60000"/>
                    <a:lumOff val="40000"/>
                  </a:schemeClr>
                </a:solidFill>
              </a:rPr>
              <a:t>Neuraxial morphine </a:t>
            </a:r>
            <a:r>
              <a:rPr lang="en-US" dirty="0"/>
              <a:t>is the most effective component</a:t>
            </a:r>
          </a:p>
          <a:p>
            <a:pPr lvl="1"/>
            <a:r>
              <a:rPr lang="en-US" dirty="0"/>
              <a:t>easy to administer</a:t>
            </a:r>
          </a:p>
          <a:p>
            <a:pPr lvl="1"/>
            <a:r>
              <a:rPr lang="en-US" dirty="0"/>
              <a:t>inexpensive</a:t>
            </a:r>
          </a:p>
          <a:p>
            <a:pPr lvl="1"/>
            <a:r>
              <a:rPr lang="en-US" dirty="0"/>
              <a:t>superior and prolonged analgesia</a:t>
            </a:r>
          </a:p>
          <a:p>
            <a:endParaRPr lang="en-US" dirty="0"/>
          </a:p>
        </p:txBody>
      </p:sp>
    </p:spTree>
    <p:extLst>
      <p:ext uri="{BB962C8B-B14F-4D97-AF65-F5344CB8AC3E}">
        <p14:creationId xmlns:p14="http://schemas.microsoft.com/office/powerpoint/2010/main" val="13550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err="1">
                <a:solidFill>
                  <a:srgbClr val="FFFF00"/>
                </a:solidFill>
              </a:rPr>
              <a:t>Postcesarean</a:t>
            </a:r>
            <a:r>
              <a:rPr lang="en-US" sz="3200" b="1" i="1" dirty="0">
                <a:solidFill>
                  <a:srgbClr val="FFFF00"/>
                </a:solidFill>
              </a:rPr>
              <a:t> Delivery Pain and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r>
              <a:rPr lang="en-US" dirty="0"/>
              <a:t>High-dose intrathecal morphine (more than 100 </a:t>
            </a:r>
            <a:r>
              <a:rPr lang="en-US" dirty="0" err="1"/>
              <a:t>μg</a:t>
            </a:r>
            <a:r>
              <a:rPr lang="en-US" dirty="0"/>
              <a:t>) has longer-lasting analgesia (4.5 h) compared with low-dose morphine (50 to 100 </a:t>
            </a:r>
            <a:r>
              <a:rPr lang="en-US" dirty="0" err="1"/>
              <a:t>μg</a:t>
            </a:r>
            <a:r>
              <a:rPr lang="en-US" dirty="0"/>
              <a:t>), </a:t>
            </a:r>
          </a:p>
          <a:p>
            <a:endParaRPr lang="en-US" dirty="0"/>
          </a:p>
          <a:p>
            <a:r>
              <a:rPr lang="en-US" dirty="0"/>
              <a:t>but is associated with a higher rate of pruritus and vomiting</a:t>
            </a:r>
          </a:p>
        </p:txBody>
      </p:sp>
    </p:spTree>
    <p:extLst>
      <p:ext uri="{BB962C8B-B14F-4D97-AF65-F5344CB8AC3E}">
        <p14:creationId xmlns:p14="http://schemas.microsoft.com/office/powerpoint/2010/main" val="4097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err="1">
                <a:solidFill>
                  <a:srgbClr val="FFFF00"/>
                </a:solidFill>
              </a:rPr>
              <a:t>Postcesarean</a:t>
            </a:r>
            <a:r>
              <a:rPr lang="en-US" sz="3200" b="1" i="1" dirty="0">
                <a:solidFill>
                  <a:srgbClr val="FFFF00"/>
                </a:solidFill>
              </a:rPr>
              <a:t> Delivery Pain and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r>
              <a:rPr lang="en-US" b="1" dirty="0">
                <a:solidFill>
                  <a:srgbClr val="92D050"/>
                </a:solidFill>
              </a:rPr>
              <a:t>NSAIDs</a:t>
            </a:r>
          </a:p>
          <a:p>
            <a:r>
              <a:rPr lang="en-US" dirty="0"/>
              <a:t>spares opioids use  by up to 50%</a:t>
            </a:r>
          </a:p>
          <a:p>
            <a:r>
              <a:rPr lang="en-US" dirty="0"/>
              <a:t>30% reduction of opioid-related side effects such as vomiting and sedation</a:t>
            </a:r>
            <a:endParaRPr lang="en-US" b="1" dirty="0">
              <a:solidFill>
                <a:srgbClr val="92D050"/>
              </a:solidFill>
            </a:endParaRPr>
          </a:p>
        </p:txBody>
      </p:sp>
    </p:spTree>
    <p:extLst>
      <p:ext uri="{BB962C8B-B14F-4D97-AF65-F5344CB8AC3E}">
        <p14:creationId xmlns:p14="http://schemas.microsoft.com/office/powerpoint/2010/main" val="193349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err="1">
                <a:solidFill>
                  <a:srgbClr val="FFFF00"/>
                </a:solidFill>
              </a:rPr>
              <a:t>Postcesarean</a:t>
            </a:r>
            <a:r>
              <a:rPr lang="en-US" sz="3200" b="1" i="1" dirty="0">
                <a:solidFill>
                  <a:srgbClr val="FFFF00"/>
                </a:solidFill>
              </a:rPr>
              <a:t> Delivery Pain and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pPr marL="0" indent="0">
              <a:buNone/>
            </a:pPr>
            <a:r>
              <a:rPr lang="en-US" b="1" dirty="0">
                <a:solidFill>
                  <a:schemeClr val="accent1">
                    <a:lumMod val="60000"/>
                    <a:lumOff val="40000"/>
                  </a:schemeClr>
                </a:solidFill>
              </a:rPr>
              <a:t>Ketorolac</a:t>
            </a:r>
          </a:p>
          <a:p>
            <a:pPr lvl="1"/>
            <a:r>
              <a:rPr lang="en-US" dirty="0"/>
              <a:t>The excretion of in breast milk is minimal</a:t>
            </a:r>
          </a:p>
          <a:p>
            <a:pPr lvl="1"/>
            <a:r>
              <a:rPr lang="en-US" dirty="0"/>
              <a:t>usually compatible with breastfeeding</a:t>
            </a:r>
            <a:endParaRPr lang="en-US" b="1" dirty="0">
              <a:solidFill>
                <a:srgbClr val="92D050"/>
              </a:solidFill>
            </a:endParaRPr>
          </a:p>
        </p:txBody>
      </p:sp>
    </p:spTree>
    <p:extLst>
      <p:ext uri="{BB962C8B-B14F-4D97-AF65-F5344CB8AC3E}">
        <p14:creationId xmlns:p14="http://schemas.microsoft.com/office/powerpoint/2010/main" val="19892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989012" y="152400"/>
            <a:ext cx="12763500" cy="1223963"/>
          </a:xfrm>
        </p:spPr>
        <p:txBody>
          <a:bodyPr>
            <a:normAutofit/>
          </a:bodyPr>
          <a:lstStyle/>
          <a:p>
            <a:r>
              <a:rPr lang="en-US" sz="3200" b="1" i="1" dirty="0" err="1">
                <a:solidFill>
                  <a:srgbClr val="FFFF00"/>
                </a:solidFill>
              </a:rPr>
              <a:t>Postcesarean</a:t>
            </a:r>
            <a:r>
              <a:rPr lang="en-US" sz="3200" b="1" i="1" dirty="0">
                <a:solidFill>
                  <a:srgbClr val="FFFF00"/>
                </a:solidFill>
              </a:rPr>
              <a:t> Delivery Pain and Analgesia</a:t>
            </a:r>
            <a:endParaRPr lang="en-US" sz="3200"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180147" y="2057400"/>
            <a:ext cx="10095865" cy="4462272"/>
          </a:xfrm>
        </p:spPr>
        <p:txBody>
          <a:bodyPr>
            <a:normAutofit/>
          </a:bodyPr>
          <a:lstStyle/>
          <a:p>
            <a:pPr marL="0" indent="0">
              <a:buNone/>
            </a:pPr>
            <a:r>
              <a:rPr lang="en-US" b="1" dirty="0">
                <a:solidFill>
                  <a:schemeClr val="accent3">
                    <a:lumMod val="60000"/>
                    <a:lumOff val="40000"/>
                  </a:schemeClr>
                </a:solidFill>
              </a:rPr>
              <a:t>Acetaminophen</a:t>
            </a:r>
          </a:p>
          <a:p>
            <a:r>
              <a:rPr lang="en-US" dirty="0"/>
              <a:t>opioid-sparing effects by up to 20% and has an additive effect when administered concomitantly with NSAID</a:t>
            </a:r>
            <a:endParaRPr lang="en-US" b="1" dirty="0">
              <a:solidFill>
                <a:schemeClr val="accent3">
                  <a:lumMod val="60000"/>
                  <a:lumOff val="40000"/>
                </a:schemeClr>
              </a:solidFill>
            </a:endParaRPr>
          </a:p>
        </p:txBody>
      </p:sp>
    </p:spTree>
    <p:extLst>
      <p:ext uri="{BB962C8B-B14F-4D97-AF65-F5344CB8AC3E}">
        <p14:creationId xmlns:p14="http://schemas.microsoft.com/office/powerpoint/2010/main" val="9516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p:txBody>
          <a:bodyPr/>
          <a:lstStyle/>
          <a:p>
            <a:r>
              <a:rPr lang="en-US" dirty="0">
                <a:solidFill>
                  <a:srgbClr val="FFC000"/>
                </a:solidFill>
              </a:rPr>
              <a:t>For Pfannenstiel and low-transverse incisional pain</a:t>
            </a:r>
          </a:p>
          <a:p>
            <a:endParaRPr lang="en-US" dirty="0">
              <a:solidFill>
                <a:srgbClr val="FFFF00"/>
              </a:solidFill>
            </a:endParaRPr>
          </a:p>
          <a:p>
            <a:pPr lvl="1"/>
            <a:r>
              <a:rPr lang="en-US" dirty="0"/>
              <a:t>Transversus abdominis plane</a:t>
            </a:r>
          </a:p>
          <a:p>
            <a:pPr lvl="1"/>
            <a:r>
              <a:rPr lang="en-US" dirty="0"/>
              <a:t>Quadratus lumborum, and</a:t>
            </a:r>
          </a:p>
          <a:p>
            <a:pPr lvl="1"/>
            <a:r>
              <a:rPr lang="en-US" dirty="0"/>
              <a:t>Ilioinguinal-</a:t>
            </a:r>
            <a:r>
              <a:rPr lang="en-US" dirty="0" err="1"/>
              <a:t>iliohypogastric</a:t>
            </a:r>
            <a:r>
              <a:rPr lang="en-US" dirty="0"/>
              <a:t> blocks </a:t>
            </a:r>
          </a:p>
          <a:p>
            <a:pPr lvl="1"/>
            <a:r>
              <a:rPr lang="en-US" dirty="0"/>
              <a:t>Continuous wound infiltration</a:t>
            </a:r>
            <a:endParaRPr lang="en-US" dirty="0">
              <a:solidFill>
                <a:srgbClr val="FFFF00"/>
              </a:solidFill>
            </a:endParaRPr>
          </a:p>
        </p:txBody>
      </p:sp>
      <p:pic>
        <p:nvPicPr>
          <p:cNvPr id="4" name="Picture 3">
            <a:extLst>
              <a:ext uri="{FF2B5EF4-FFF2-40B4-BE49-F238E27FC236}">
                <a16:creationId xmlns:a16="http://schemas.microsoft.com/office/drawing/2014/main" id="{42F3DF9B-53AC-4D03-8CBB-5E77FA0FE037}"/>
              </a:ext>
            </a:extLst>
          </p:cNvPr>
          <p:cNvPicPr>
            <a:picLocks noChangeAspect="1"/>
          </p:cNvPicPr>
          <p:nvPr/>
        </p:nvPicPr>
        <p:blipFill>
          <a:blip r:embed="rId2"/>
          <a:stretch>
            <a:fillRect/>
          </a:stretch>
        </p:blipFill>
        <p:spPr>
          <a:xfrm>
            <a:off x="7618412" y="2362200"/>
            <a:ext cx="3596581" cy="4267200"/>
          </a:xfrm>
          <a:prstGeom prst="rect">
            <a:avLst/>
          </a:prstGeom>
        </p:spPr>
      </p:pic>
    </p:spTree>
    <p:extLst>
      <p:ext uri="{BB962C8B-B14F-4D97-AF65-F5344CB8AC3E}">
        <p14:creationId xmlns:p14="http://schemas.microsoft.com/office/powerpoint/2010/main" val="31834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0612" y="2121091"/>
            <a:ext cx="10360501" cy="4462272"/>
          </a:xfrm>
        </p:spPr>
        <p:txBody>
          <a:bodyPr>
            <a:normAutofit/>
          </a:bodyPr>
          <a:lstStyle/>
          <a:p>
            <a:r>
              <a:rPr lang="en-US" dirty="0"/>
              <a:t>Transversus abdominis plane block is not superior to intrathecal morphine for </a:t>
            </a:r>
            <a:r>
              <a:rPr lang="en-US" dirty="0" err="1"/>
              <a:t>postcesarean</a:t>
            </a:r>
            <a:r>
              <a:rPr lang="en-US" dirty="0"/>
              <a:t> delivery analgesia</a:t>
            </a:r>
          </a:p>
          <a:p>
            <a:endParaRPr lang="en-US" dirty="0"/>
          </a:p>
        </p:txBody>
      </p:sp>
    </p:spTree>
    <p:extLst>
      <p:ext uri="{BB962C8B-B14F-4D97-AF65-F5344CB8AC3E}">
        <p14:creationId xmlns:p14="http://schemas.microsoft.com/office/powerpoint/2010/main" val="13662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1905000"/>
            <a:ext cx="10360501" cy="4462272"/>
          </a:xfrm>
        </p:spPr>
        <p:txBody>
          <a:bodyPr>
            <a:normAutofit/>
          </a:bodyPr>
          <a:lstStyle/>
          <a:p>
            <a:r>
              <a:rPr lang="en-US" dirty="0"/>
              <a:t>The addition of transversus abdominis plane block to the gold standard (multimodal analgesia) is not routinely necessary for effective </a:t>
            </a:r>
            <a:r>
              <a:rPr lang="en-US" dirty="0" err="1"/>
              <a:t>postcesarean</a:t>
            </a:r>
            <a:r>
              <a:rPr lang="en-US" dirty="0"/>
              <a:t> delivery analgesia</a:t>
            </a:r>
          </a:p>
          <a:p>
            <a:endParaRPr lang="en-US" dirty="0">
              <a:solidFill>
                <a:srgbClr val="FFFF00"/>
              </a:solidFill>
            </a:endParaRPr>
          </a:p>
          <a:p>
            <a:r>
              <a:rPr lang="en-US" dirty="0"/>
              <a:t>But transversus abdominis plane block may be useful when neuraxial morphine is not part of the pain management strategy </a:t>
            </a:r>
            <a:endParaRPr lang="en-US" dirty="0">
              <a:solidFill>
                <a:srgbClr val="FFFF00"/>
              </a:solidFill>
            </a:endParaRPr>
          </a:p>
        </p:txBody>
      </p:sp>
    </p:spTree>
    <p:extLst>
      <p:ext uri="{BB962C8B-B14F-4D97-AF65-F5344CB8AC3E}">
        <p14:creationId xmlns:p14="http://schemas.microsoft.com/office/powerpoint/2010/main" val="1223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p:txBody>
          <a:bodyPr>
            <a:normAutofit lnSpcReduction="10000"/>
          </a:bodyPr>
          <a:lstStyle/>
          <a:p>
            <a:r>
              <a:rPr lang="en-US" dirty="0"/>
              <a:t>A quadratus lumborum block may have advantages over the transversus abdominis plane block because of its more superficial location </a:t>
            </a:r>
          </a:p>
          <a:p>
            <a:endParaRPr lang="en-US" dirty="0">
              <a:solidFill>
                <a:srgbClr val="FFFF00"/>
              </a:solidFill>
            </a:endParaRPr>
          </a:p>
          <a:p>
            <a:r>
              <a:rPr lang="en-US" dirty="0"/>
              <a:t>It involves deposition of local anesthetic into the fascial plane located between the quadratus lumborum and erector spinae muscles</a:t>
            </a:r>
          </a:p>
          <a:p>
            <a:endParaRPr lang="en-US" dirty="0"/>
          </a:p>
          <a:p>
            <a:r>
              <a:rPr lang="en-US" dirty="0"/>
              <a:t>this space is continuous with the paravertebral space, thus enhancing medication spread to the include the sympathetic chain</a:t>
            </a:r>
            <a:endParaRPr lang="en-US" dirty="0">
              <a:solidFill>
                <a:srgbClr val="FFFF00"/>
              </a:solidFill>
            </a:endParaRPr>
          </a:p>
        </p:txBody>
      </p:sp>
    </p:spTree>
    <p:extLst>
      <p:ext uri="{BB962C8B-B14F-4D97-AF65-F5344CB8AC3E}">
        <p14:creationId xmlns:p14="http://schemas.microsoft.com/office/powerpoint/2010/main" val="37895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1905000"/>
            <a:ext cx="10360501" cy="4462272"/>
          </a:xfrm>
        </p:spPr>
        <p:txBody>
          <a:bodyPr>
            <a:normAutofit/>
          </a:bodyPr>
          <a:lstStyle/>
          <a:p>
            <a:r>
              <a:rPr lang="en-US" dirty="0"/>
              <a:t>A 2014 meta-analysis did not find a definitive benefit of combined spinal-epidural analgesia for catheter replacement rates, supplemental epidural dosing, and epidural vein cannulation</a:t>
            </a:r>
          </a:p>
          <a:p>
            <a:endParaRPr lang="en-US" dirty="0"/>
          </a:p>
          <a:p>
            <a:endParaRPr lang="en-US" dirty="0"/>
          </a:p>
          <a:p>
            <a:r>
              <a:rPr lang="en-US" dirty="0"/>
              <a:t>Higher risk of uterine tachysystole after combined spinal-epidural analgesia than epidural analgesia has been reported</a:t>
            </a:r>
            <a:br>
              <a:rPr lang="en-US" dirty="0"/>
            </a:br>
            <a:endParaRPr lang="en-US" dirty="0"/>
          </a:p>
        </p:txBody>
      </p:sp>
    </p:spTree>
    <p:extLst>
      <p:ext uri="{BB962C8B-B14F-4D97-AF65-F5344CB8AC3E}">
        <p14:creationId xmlns:p14="http://schemas.microsoft.com/office/powerpoint/2010/main" val="220779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In two randomized trials, quadratus lumborum block combined with spinal anesthesia was found to be superior to spinal anesthesia alone, and to transversus abdominis plane block with spinal anesthesia</a:t>
            </a:r>
          </a:p>
          <a:p>
            <a:r>
              <a:rPr lang="en-US" dirty="0"/>
              <a:t>A major limitation of these trials was the absence of comparison to intrathecal morphine</a:t>
            </a:r>
            <a:endParaRPr lang="en-US" dirty="0">
              <a:solidFill>
                <a:srgbClr val="FFFF00"/>
              </a:solidFill>
            </a:endParaRPr>
          </a:p>
        </p:txBody>
      </p:sp>
    </p:spTree>
    <p:extLst>
      <p:ext uri="{BB962C8B-B14F-4D97-AF65-F5344CB8AC3E}">
        <p14:creationId xmlns:p14="http://schemas.microsoft.com/office/powerpoint/2010/main" val="116679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Local anesthetic wound infiltration may be beneficial if</a:t>
            </a:r>
            <a:r>
              <a:rPr lang="th-TH" dirty="0"/>
              <a:t> </a:t>
            </a:r>
            <a:r>
              <a:rPr lang="en-US" dirty="0"/>
              <a:t>cesarean delivery is performed under general anesthesia, but</a:t>
            </a:r>
            <a:r>
              <a:rPr lang="th-TH" dirty="0"/>
              <a:t> </a:t>
            </a:r>
            <a:r>
              <a:rPr lang="en-US" dirty="0"/>
              <a:t>not under spinal anesthesia</a:t>
            </a:r>
            <a:endParaRPr lang="th-TH" dirty="0"/>
          </a:p>
          <a:p>
            <a:endParaRPr lang="th-TH" dirty="0">
              <a:solidFill>
                <a:srgbClr val="FFFF00"/>
              </a:solidFill>
            </a:endParaRPr>
          </a:p>
          <a:p>
            <a:r>
              <a:rPr lang="en-US" dirty="0"/>
              <a:t>Continuous wound infiltration</a:t>
            </a:r>
            <a:r>
              <a:rPr lang="th-TH" dirty="0"/>
              <a:t> </a:t>
            </a:r>
            <a:r>
              <a:rPr lang="en-US" dirty="0"/>
              <a:t>improves pain on movement and reduces opioid use, but high</a:t>
            </a:r>
            <a:r>
              <a:rPr lang="th-TH" dirty="0"/>
              <a:t> </a:t>
            </a:r>
            <a:r>
              <a:rPr lang="en-US" dirty="0"/>
              <a:t>infusion rates required to achieve this benefit lead to wound</a:t>
            </a:r>
            <a:r>
              <a:rPr lang="th-TH" dirty="0"/>
              <a:t> </a:t>
            </a:r>
            <a:r>
              <a:rPr lang="en-US" dirty="0"/>
              <a:t>leakage, and low patient and practitioner acceptability</a:t>
            </a:r>
            <a:endParaRPr lang="en-US" dirty="0">
              <a:solidFill>
                <a:srgbClr val="FFFF00"/>
              </a:solidFill>
            </a:endParaRPr>
          </a:p>
        </p:txBody>
      </p:sp>
    </p:spTree>
    <p:extLst>
      <p:ext uri="{BB962C8B-B14F-4D97-AF65-F5344CB8AC3E}">
        <p14:creationId xmlns:p14="http://schemas.microsoft.com/office/powerpoint/2010/main" val="215886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Risk for surgical site infection is not increased</a:t>
            </a:r>
            <a:endParaRPr lang="en-US" dirty="0">
              <a:solidFill>
                <a:srgbClr val="FFFF00"/>
              </a:solidFill>
            </a:endParaRPr>
          </a:p>
        </p:txBody>
      </p:sp>
    </p:spTree>
    <p:extLst>
      <p:ext uri="{BB962C8B-B14F-4D97-AF65-F5344CB8AC3E}">
        <p14:creationId xmlns:p14="http://schemas.microsoft.com/office/powerpoint/2010/main" val="112142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10360501" cy="4462272"/>
          </a:xfrm>
        </p:spPr>
        <p:txBody>
          <a:bodyPr>
            <a:normAutofit/>
          </a:bodyPr>
          <a:lstStyle/>
          <a:p>
            <a:r>
              <a:rPr lang="en-US" dirty="0"/>
              <a:t>Trials comparing ilioinguinal-</a:t>
            </a:r>
            <a:r>
              <a:rPr lang="en-US" dirty="0" err="1"/>
              <a:t>iliohypogastric</a:t>
            </a:r>
            <a:r>
              <a:rPr lang="en-US" dirty="0"/>
              <a:t> blocks</a:t>
            </a:r>
            <a:r>
              <a:rPr lang="th-TH" dirty="0"/>
              <a:t> </a:t>
            </a:r>
            <a:r>
              <a:rPr lang="en-US" dirty="0"/>
              <a:t>to intrathecal morphine have not shown a benefit, but these</a:t>
            </a:r>
            <a:r>
              <a:rPr lang="th-TH" dirty="0"/>
              <a:t> </a:t>
            </a:r>
            <a:r>
              <a:rPr lang="en-US" dirty="0"/>
              <a:t>blocks may have a role in rescue analgesia</a:t>
            </a:r>
            <a:endParaRPr lang="en-US" dirty="0">
              <a:solidFill>
                <a:srgbClr val="FFFF00"/>
              </a:solidFill>
            </a:endParaRPr>
          </a:p>
        </p:txBody>
      </p:sp>
    </p:spTree>
    <p:extLst>
      <p:ext uri="{BB962C8B-B14F-4D97-AF65-F5344CB8AC3E}">
        <p14:creationId xmlns:p14="http://schemas.microsoft.com/office/powerpoint/2010/main" val="374480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Peripheral Nerve Blocks for </a:t>
            </a:r>
            <a:r>
              <a:rPr lang="en-US" b="1" i="1" dirty="0" err="1">
                <a:solidFill>
                  <a:srgbClr val="FFFF00"/>
                </a:solidFill>
              </a:rPr>
              <a:t>Postcesarean</a:t>
            </a:r>
            <a:r>
              <a:rPr lang="en-US" b="1" i="1" dirty="0">
                <a:solidFill>
                  <a:srgbClr val="FFFF00"/>
                </a:solidFill>
              </a:rPr>
              <a:t> Delivery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solidFill>
                  <a:srgbClr val="92D050"/>
                </a:solidFill>
              </a:rPr>
              <a:t>Multimodal analgesia with neuraxial morphine, NSAIDs, and acetaminophen</a:t>
            </a:r>
            <a:r>
              <a:rPr lang="en-US" dirty="0"/>
              <a:t> is the </a:t>
            </a:r>
            <a:r>
              <a:rPr lang="en-US" b="1" dirty="0">
                <a:solidFill>
                  <a:srgbClr val="FFC000"/>
                </a:solidFill>
              </a:rPr>
              <a:t>gold standard</a:t>
            </a:r>
            <a:r>
              <a:rPr lang="en-US" dirty="0"/>
              <a:t> for </a:t>
            </a:r>
            <a:r>
              <a:rPr lang="en-US" dirty="0" err="1"/>
              <a:t>postcesarean</a:t>
            </a:r>
            <a:r>
              <a:rPr lang="en-US" dirty="0"/>
              <a:t> delivery pain</a:t>
            </a:r>
          </a:p>
          <a:p>
            <a:endParaRPr lang="en-US" dirty="0"/>
          </a:p>
          <a:p>
            <a:r>
              <a:rPr lang="en-US" dirty="0"/>
              <a:t>Supplemental analgesia using </a:t>
            </a:r>
            <a:r>
              <a:rPr lang="en-US" b="1" dirty="0">
                <a:solidFill>
                  <a:srgbClr val="C45900"/>
                </a:solidFill>
              </a:rPr>
              <a:t>peripheral nerve blocks  </a:t>
            </a:r>
            <a:r>
              <a:rPr lang="en-US" dirty="0"/>
              <a:t>may be useful in cases of breakthrough pain, or when the gold standard multimodal analgesia cannot be delivered </a:t>
            </a:r>
            <a:endParaRPr lang="en-US" dirty="0">
              <a:solidFill>
                <a:srgbClr val="FFFF00"/>
              </a:solidFill>
            </a:endParaRPr>
          </a:p>
        </p:txBody>
      </p:sp>
    </p:spTree>
    <p:extLst>
      <p:ext uri="{BB962C8B-B14F-4D97-AF65-F5344CB8AC3E}">
        <p14:creationId xmlns:p14="http://schemas.microsoft.com/office/powerpoint/2010/main" val="2324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Obstetric Anesthesia Outcomes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i="1" dirty="0">
                <a:solidFill>
                  <a:srgbClr val="FF0000"/>
                </a:solidFill>
              </a:rPr>
              <a:t>Effects of Labor Analgesia on the Fetus</a:t>
            </a:r>
          </a:p>
          <a:p>
            <a:endParaRPr lang="en-US" i="1" dirty="0">
              <a:solidFill>
                <a:srgbClr val="FFC000"/>
              </a:solidFill>
            </a:endParaRPr>
          </a:p>
          <a:p>
            <a:r>
              <a:rPr lang="en-US" dirty="0"/>
              <a:t>Fetal bradycardia is occasionally observed after initiation of neuraxial labor analgesia</a:t>
            </a:r>
          </a:p>
          <a:p>
            <a:endParaRPr lang="en-US" dirty="0"/>
          </a:p>
          <a:p>
            <a:r>
              <a:rPr lang="en-US" dirty="0"/>
              <a:t>incidence of fetal bradycardia was higher after combined spinal-epidural than epidural analgesia (32% </a:t>
            </a:r>
            <a:r>
              <a:rPr lang="en-US" i="1" dirty="0"/>
              <a:t>vs. </a:t>
            </a:r>
            <a:r>
              <a:rPr lang="en-US" dirty="0"/>
              <a:t>6%)</a:t>
            </a:r>
          </a:p>
        </p:txBody>
      </p:sp>
    </p:spTree>
    <p:extLst>
      <p:ext uri="{BB962C8B-B14F-4D97-AF65-F5344CB8AC3E}">
        <p14:creationId xmlns:p14="http://schemas.microsoft.com/office/powerpoint/2010/main" val="20938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Obstetric Anesthesia Outcomes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i="1" dirty="0">
                <a:solidFill>
                  <a:srgbClr val="FF0000"/>
                </a:solidFill>
              </a:rPr>
              <a:t>Effects of Labor Analgesia on the Fetus</a:t>
            </a:r>
          </a:p>
          <a:p>
            <a:r>
              <a:rPr lang="en-US" dirty="0"/>
              <a:t>The mechanism of analgesia-mediated bradycardia is thought to be rapid decrease in circulating epinephrine concentration with the onset of neuraxial analgesia</a:t>
            </a:r>
          </a:p>
          <a:p>
            <a:endParaRPr lang="en-US" i="1" dirty="0">
              <a:solidFill>
                <a:srgbClr val="FFC000"/>
              </a:solidFill>
            </a:endParaRPr>
          </a:p>
          <a:p>
            <a:r>
              <a:rPr lang="en-US" dirty="0"/>
              <a:t>Epinephrine is a tocolytic, and its acute withdrawal may contribute to uterine tachysystole, reducing placental perfusion time</a:t>
            </a:r>
            <a:endParaRPr lang="en-US" i="1" dirty="0">
              <a:solidFill>
                <a:srgbClr val="FFC000"/>
              </a:solidFill>
            </a:endParaRPr>
          </a:p>
        </p:txBody>
      </p:sp>
    </p:spTree>
    <p:extLst>
      <p:ext uri="{BB962C8B-B14F-4D97-AF65-F5344CB8AC3E}">
        <p14:creationId xmlns:p14="http://schemas.microsoft.com/office/powerpoint/2010/main" val="256416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Obstetric Anesthesia Outcomes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i="1" dirty="0">
                <a:solidFill>
                  <a:srgbClr val="FF0000"/>
                </a:solidFill>
              </a:rPr>
              <a:t>Effects of Labor Analgesia on the Fetus</a:t>
            </a:r>
          </a:p>
          <a:p>
            <a:r>
              <a:rPr lang="en-US" dirty="0"/>
              <a:t>The usual measures of </a:t>
            </a:r>
            <a:r>
              <a:rPr lang="en-US" i="1" dirty="0"/>
              <a:t>in utero </a:t>
            </a:r>
            <a:r>
              <a:rPr lang="en-US" dirty="0"/>
              <a:t>fetal resuscitation (change in </a:t>
            </a:r>
            <a:r>
              <a:rPr lang="fr-FR" dirty="0" err="1"/>
              <a:t>maternal</a:t>
            </a:r>
            <a:r>
              <a:rPr lang="fr-FR" dirty="0"/>
              <a:t> position, </a:t>
            </a:r>
            <a:r>
              <a:rPr lang="fr-FR" dirty="0" err="1"/>
              <a:t>intravenous</a:t>
            </a:r>
            <a:r>
              <a:rPr lang="fr-FR" dirty="0"/>
              <a:t> </a:t>
            </a:r>
            <a:r>
              <a:rPr lang="fr-FR" dirty="0" err="1"/>
              <a:t>fluid</a:t>
            </a:r>
            <a:r>
              <a:rPr lang="fr-FR" dirty="0"/>
              <a:t> bolus, discontinuation </a:t>
            </a:r>
            <a:r>
              <a:rPr lang="en-US" dirty="0"/>
              <a:t>of exogenous oxytocin) are usually successful in restoring fetal heart rate. </a:t>
            </a:r>
          </a:p>
          <a:p>
            <a:r>
              <a:rPr lang="en-US" dirty="0"/>
              <a:t>Occasionally, administration of a tocolytic (nitroglycerin, terbutaline) is necessary</a:t>
            </a:r>
            <a:endParaRPr lang="en-US" i="1" dirty="0">
              <a:solidFill>
                <a:srgbClr val="FFC000"/>
              </a:solidFill>
            </a:endParaRPr>
          </a:p>
        </p:txBody>
      </p:sp>
    </p:spTree>
    <p:extLst>
      <p:ext uri="{BB962C8B-B14F-4D97-AF65-F5344CB8AC3E}">
        <p14:creationId xmlns:p14="http://schemas.microsoft.com/office/powerpoint/2010/main" val="11018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Breastfeeding</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Neuraxial analgesia’s effect on breastfeeding is controversial</a:t>
            </a:r>
          </a:p>
          <a:p>
            <a:endParaRPr lang="en-US" i="1" dirty="0">
              <a:solidFill>
                <a:srgbClr val="FFC000"/>
              </a:solidFill>
            </a:endParaRPr>
          </a:p>
          <a:p>
            <a:r>
              <a:rPr lang="en-US" dirty="0"/>
              <a:t>Factors likely more important than labor epidural analgesia include early maternal-infant bonding, skin-to-skin contact, and breastfeeding support</a:t>
            </a:r>
          </a:p>
          <a:p>
            <a:endParaRPr lang="en-US" i="1" dirty="0">
              <a:solidFill>
                <a:srgbClr val="FFC000"/>
              </a:solidFill>
            </a:endParaRPr>
          </a:p>
          <a:p>
            <a:r>
              <a:rPr lang="en-US" dirty="0"/>
              <a:t>Breastfeeding outcomes after general </a:t>
            </a:r>
            <a:r>
              <a:rPr lang="en-US" i="1" dirty="0"/>
              <a:t>versus </a:t>
            </a:r>
            <a:r>
              <a:rPr lang="en-US" dirty="0"/>
              <a:t>neuraxial anesthesia for cesarean delivery are also unclear</a:t>
            </a:r>
            <a:endParaRPr lang="en-US" i="1" dirty="0">
              <a:solidFill>
                <a:srgbClr val="FFC000"/>
              </a:solidFill>
            </a:endParaRPr>
          </a:p>
        </p:txBody>
      </p:sp>
    </p:spTree>
    <p:extLst>
      <p:ext uri="{BB962C8B-B14F-4D97-AF65-F5344CB8AC3E}">
        <p14:creationId xmlns:p14="http://schemas.microsoft.com/office/powerpoint/2010/main" val="106821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Fever and Neonatal Sepsis Workup</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Multiple studies support that labor epidural analgesia is linked to clinical fever</a:t>
            </a:r>
          </a:p>
          <a:p>
            <a:r>
              <a:rPr lang="en-US" dirty="0"/>
              <a:t>Neonatal sepsis evaluation and maternal and neonatal antibiotic exposure is significantly increased among mother-infant dyads with labor epidural-associated fever</a:t>
            </a:r>
          </a:p>
          <a:p>
            <a:r>
              <a:rPr lang="en-US" dirty="0"/>
              <a:t>It is not clear whether labor epidural-associated fever impacts short- or long-term adverse infant outcomes</a:t>
            </a:r>
            <a:endParaRPr lang="en-US" i="1" dirty="0">
              <a:solidFill>
                <a:srgbClr val="FFC000"/>
              </a:solidFill>
            </a:endParaRPr>
          </a:p>
        </p:txBody>
      </p:sp>
    </p:spTree>
    <p:extLst>
      <p:ext uri="{BB962C8B-B14F-4D97-AF65-F5344CB8AC3E}">
        <p14:creationId xmlns:p14="http://schemas.microsoft.com/office/powerpoint/2010/main" val="36139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1905000"/>
            <a:ext cx="9828529" cy="4462272"/>
          </a:xfrm>
        </p:spPr>
        <p:txBody>
          <a:bodyPr>
            <a:normAutofit/>
          </a:bodyPr>
          <a:lstStyle/>
          <a:p>
            <a:r>
              <a:rPr lang="en-US" dirty="0"/>
              <a:t>A modification of the combined spinal-epidural </a:t>
            </a:r>
            <a:r>
              <a:rPr lang="en-US" dirty="0" err="1"/>
              <a:t>techniqueis</a:t>
            </a:r>
            <a:r>
              <a:rPr lang="en-US" dirty="0"/>
              <a:t> </a:t>
            </a:r>
            <a:r>
              <a:rPr lang="en-US" b="1" dirty="0">
                <a:solidFill>
                  <a:srgbClr val="FFFF00"/>
                </a:solidFill>
              </a:rPr>
              <a:t>Dural puncture epidural analgesia</a:t>
            </a:r>
          </a:p>
          <a:p>
            <a:endParaRPr lang="en-US" dirty="0">
              <a:solidFill>
                <a:srgbClr val="FFFF00"/>
              </a:solidFill>
            </a:endParaRPr>
          </a:p>
          <a:p>
            <a:pPr lvl="1"/>
            <a:r>
              <a:rPr lang="en-US" dirty="0"/>
              <a:t>The epidural space is identified and the dura is punctured with a 25-gauge or smaller pencil-point spinal needle, </a:t>
            </a:r>
          </a:p>
          <a:p>
            <a:pPr lvl="1"/>
            <a:r>
              <a:rPr lang="en-US" dirty="0"/>
              <a:t>no intrathecal medication is injected</a:t>
            </a:r>
          </a:p>
          <a:p>
            <a:pPr lvl="1"/>
            <a:r>
              <a:rPr lang="en-US" dirty="0"/>
              <a:t>an epidural catheter is threaded in the routine manner</a:t>
            </a:r>
            <a:br>
              <a:rPr lang="en-US" dirty="0"/>
            </a:br>
            <a:endParaRPr lang="en-US" dirty="0"/>
          </a:p>
        </p:txBody>
      </p:sp>
    </p:spTree>
    <p:extLst>
      <p:ext uri="{BB962C8B-B14F-4D97-AF65-F5344CB8AC3E}">
        <p14:creationId xmlns:p14="http://schemas.microsoft.com/office/powerpoint/2010/main" val="130794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Depression</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Neuraxial analgesia’s effect on breastfeeding is controversial</a:t>
            </a:r>
          </a:p>
          <a:p>
            <a:endParaRPr lang="en-US" i="1" dirty="0">
              <a:solidFill>
                <a:srgbClr val="FFC000"/>
              </a:solidFill>
            </a:endParaRPr>
          </a:p>
        </p:txBody>
      </p:sp>
    </p:spTree>
    <p:extLst>
      <p:ext uri="{BB962C8B-B14F-4D97-AF65-F5344CB8AC3E}">
        <p14:creationId xmlns:p14="http://schemas.microsoft.com/office/powerpoint/2010/main" val="24194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532CE-A34B-41F0-BD11-0F615A45350E}"/>
              </a:ext>
            </a:extLst>
          </p:cNvPr>
          <p:cNvSpPr>
            <a:spLocks noGrp="1"/>
          </p:cNvSpPr>
          <p:nvPr>
            <p:ph idx="1"/>
          </p:nvPr>
        </p:nvSpPr>
        <p:spPr>
          <a:xfrm>
            <a:off x="989012" y="1524000"/>
            <a:ext cx="10360501" cy="4462272"/>
          </a:xfrm>
        </p:spPr>
        <p:txBody>
          <a:bodyPr>
            <a:normAutofit/>
          </a:bodyPr>
          <a:lstStyle/>
          <a:p>
            <a:pPr marL="0" indent="0" algn="ctr">
              <a:buNone/>
            </a:pPr>
            <a:endParaRPr lang="en-US" sz="4400" dirty="0"/>
          </a:p>
          <a:p>
            <a:pPr marL="0" indent="0" algn="ctr">
              <a:buNone/>
            </a:pPr>
            <a:endParaRPr lang="en-US" sz="4400" dirty="0"/>
          </a:p>
          <a:p>
            <a:pPr marL="0" indent="0" algn="ctr">
              <a:buNone/>
            </a:pPr>
            <a:r>
              <a:rPr lang="en-US" sz="4800" b="1" dirty="0"/>
              <a:t>Anesthesiology Contributions to Maternal Safety</a:t>
            </a:r>
          </a:p>
        </p:txBody>
      </p:sp>
    </p:spTree>
    <p:extLst>
      <p:ext uri="{BB962C8B-B14F-4D97-AF65-F5344CB8AC3E}">
        <p14:creationId xmlns:p14="http://schemas.microsoft.com/office/powerpoint/2010/main" val="328261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Mortality Due to Anesthesia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Anesthesia-related maternal mortality has decreased significantly</a:t>
            </a:r>
            <a:r>
              <a:rPr lang="th-TH" dirty="0"/>
              <a:t> </a:t>
            </a:r>
            <a:r>
              <a:rPr lang="en-US" dirty="0"/>
              <a:t>over the last half-century</a:t>
            </a:r>
            <a:endParaRPr lang="th-TH" dirty="0"/>
          </a:p>
          <a:p>
            <a:endParaRPr lang="th-TH" i="1" dirty="0">
              <a:solidFill>
                <a:srgbClr val="FFC000"/>
              </a:solidFill>
            </a:endParaRPr>
          </a:p>
          <a:p>
            <a:r>
              <a:rPr lang="en-US" dirty="0"/>
              <a:t>often associated</a:t>
            </a:r>
            <a:r>
              <a:rPr lang="th-TH" dirty="0"/>
              <a:t> </a:t>
            </a:r>
            <a:r>
              <a:rPr lang="en-US" dirty="0"/>
              <a:t>with complications of neuraxial anesthesia</a:t>
            </a:r>
            <a:endParaRPr lang="en-US" i="1" dirty="0">
              <a:solidFill>
                <a:srgbClr val="FFC000"/>
              </a:solidFill>
            </a:endParaRPr>
          </a:p>
        </p:txBody>
      </p:sp>
    </p:spTree>
    <p:extLst>
      <p:ext uri="{BB962C8B-B14F-4D97-AF65-F5344CB8AC3E}">
        <p14:creationId xmlns:p14="http://schemas.microsoft.com/office/powerpoint/2010/main" val="12795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Leading cause of maternal morbidity and mortality worldwide</a:t>
            </a:r>
          </a:p>
          <a:p>
            <a:endParaRPr lang="en-US" i="1" dirty="0">
              <a:solidFill>
                <a:srgbClr val="FFC000"/>
              </a:solidFill>
            </a:endParaRPr>
          </a:p>
          <a:p>
            <a:r>
              <a:rPr lang="en-US" dirty="0"/>
              <a:t>Most cases of hemorrhage-related maternal mortality are preventable</a:t>
            </a:r>
            <a:endParaRPr lang="en-US" i="1" dirty="0">
              <a:solidFill>
                <a:srgbClr val="FFC000"/>
              </a:solidFill>
            </a:endParaRPr>
          </a:p>
        </p:txBody>
      </p:sp>
    </p:spTree>
    <p:extLst>
      <p:ext uri="{BB962C8B-B14F-4D97-AF65-F5344CB8AC3E}">
        <p14:creationId xmlns:p14="http://schemas.microsoft.com/office/powerpoint/2010/main" val="17117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Severe obstetric hemorrhage is more likely to be associated with early hypofibrinogenemia</a:t>
            </a:r>
          </a:p>
          <a:p>
            <a:endParaRPr lang="en-US" dirty="0"/>
          </a:p>
          <a:p>
            <a:r>
              <a:rPr lang="en-US" dirty="0"/>
              <a:t>levels less than200 mg/dl should prompt aggressive monitoring and treatment</a:t>
            </a:r>
            <a:endParaRPr lang="en-US" i="1" dirty="0">
              <a:solidFill>
                <a:srgbClr val="FFC000"/>
              </a:solidFill>
            </a:endParaRPr>
          </a:p>
        </p:txBody>
      </p:sp>
    </p:spTree>
    <p:extLst>
      <p:ext uri="{BB962C8B-B14F-4D97-AF65-F5344CB8AC3E}">
        <p14:creationId xmlns:p14="http://schemas.microsoft.com/office/powerpoint/2010/main" val="32739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Viscoelastic tests (</a:t>
            </a:r>
            <a:r>
              <a:rPr lang="en-US" dirty="0" err="1"/>
              <a:t>thromboelastography</a:t>
            </a:r>
            <a:r>
              <a:rPr lang="en-US" dirty="0"/>
              <a:t>) may be useful in assessing clot strength and thrombin generation</a:t>
            </a:r>
            <a:endParaRPr lang="en-US" i="1" dirty="0">
              <a:solidFill>
                <a:srgbClr val="FFC000"/>
              </a:solidFill>
            </a:endParaRPr>
          </a:p>
        </p:txBody>
      </p:sp>
      <p:pic>
        <p:nvPicPr>
          <p:cNvPr id="7" name="Picture 6">
            <a:extLst>
              <a:ext uri="{FF2B5EF4-FFF2-40B4-BE49-F238E27FC236}">
                <a16:creationId xmlns:a16="http://schemas.microsoft.com/office/drawing/2014/main" id="{55930BF1-131D-4923-8A57-AB2A42DEBC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5" b="11680"/>
          <a:stretch/>
        </p:blipFill>
        <p:spPr>
          <a:xfrm>
            <a:off x="3503612" y="4038600"/>
            <a:ext cx="4572000" cy="1752600"/>
          </a:xfrm>
          <a:prstGeom prst="rect">
            <a:avLst/>
          </a:prstGeom>
        </p:spPr>
      </p:pic>
    </p:spTree>
    <p:extLst>
      <p:ext uri="{BB962C8B-B14F-4D97-AF65-F5344CB8AC3E}">
        <p14:creationId xmlns:p14="http://schemas.microsoft.com/office/powerpoint/2010/main" val="16658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sz="3200" b="1" dirty="0">
                <a:solidFill>
                  <a:schemeClr val="accent1">
                    <a:lumMod val="60000"/>
                    <a:lumOff val="40000"/>
                  </a:schemeClr>
                </a:solidFill>
              </a:rPr>
              <a:t>Antifibrinolytic agents</a:t>
            </a:r>
            <a:r>
              <a:rPr lang="en-US" sz="2400" b="1" dirty="0">
                <a:solidFill>
                  <a:schemeClr val="accent1">
                    <a:lumMod val="60000"/>
                    <a:lumOff val="40000"/>
                  </a:schemeClr>
                </a:solidFill>
              </a:rPr>
              <a:t>(tranexamic acid)</a:t>
            </a:r>
          </a:p>
          <a:p>
            <a:endParaRPr lang="en-US" dirty="0"/>
          </a:p>
          <a:p>
            <a:r>
              <a:rPr lang="en-US" dirty="0"/>
              <a:t>Prophylactic use in planned cesarean deliveries leads to clinically insignificant bleeding differences</a:t>
            </a:r>
            <a:endParaRPr lang="en-US" i="1" dirty="0">
              <a:solidFill>
                <a:srgbClr val="FFC000"/>
              </a:solidFill>
            </a:endParaRPr>
          </a:p>
        </p:txBody>
      </p:sp>
    </p:spTree>
    <p:extLst>
      <p:ext uri="{BB962C8B-B14F-4D97-AF65-F5344CB8AC3E}">
        <p14:creationId xmlns:p14="http://schemas.microsoft.com/office/powerpoint/2010/main" val="13032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In 2017, World Maternal Antifibrinolytic Trial</a:t>
            </a:r>
          </a:p>
          <a:p>
            <a:r>
              <a:rPr lang="en-US" dirty="0">
                <a:solidFill>
                  <a:schemeClr val="accent2">
                    <a:lumMod val="40000"/>
                    <a:lumOff val="60000"/>
                  </a:schemeClr>
                </a:solidFill>
              </a:rPr>
              <a:t>tranexamic acid </a:t>
            </a:r>
            <a:r>
              <a:rPr lang="en-US" i="1" dirty="0">
                <a:solidFill>
                  <a:schemeClr val="accent2">
                    <a:lumMod val="40000"/>
                    <a:lumOff val="60000"/>
                  </a:schemeClr>
                </a:solidFill>
              </a:rPr>
              <a:t>versus </a:t>
            </a:r>
            <a:r>
              <a:rPr lang="en-US" dirty="0">
                <a:solidFill>
                  <a:schemeClr val="accent2">
                    <a:lumMod val="40000"/>
                    <a:lumOff val="60000"/>
                  </a:schemeClr>
                </a:solidFill>
              </a:rPr>
              <a:t>placebo</a:t>
            </a:r>
            <a:r>
              <a:rPr lang="en-US" dirty="0"/>
              <a:t> in 20,060 women with a clinical diagnosis of postpartum hemorrhage</a:t>
            </a:r>
          </a:p>
          <a:p>
            <a:endParaRPr lang="en-US" dirty="0"/>
          </a:p>
          <a:p>
            <a:r>
              <a:rPr lang="en-US" dirty="0"/>
              <a:t>Death due to hemorrhage was significantly reduced in women who received tranexamic acid </a:t>
            </a:r>
            <a:r>
              <a:rPr lang="sv-SE" sz="2000" dirty="0"/>
              <a:t>(1.5% </a:t>
            </a:r>
            <a:r>
              <a:rPr lang="sv-SE" sz="2000" i="1" dirty="0"/>
              <a:t>vs</a:t>
            </a:r>
            <a:r>
              <a:rPr lang="sv-SE" sz="2000" dirty="0"/>
              <a:t>. 1.9%; risk ratio, 0.81; </a:t>
            </a:r>
            <a:r>
              <a:rPr lang="pl-PL" sz="2000" dirty="0"/>
              <a:t>95% CI, 0.65 to 1.00; </a:t>
            </a:r>
            <a:r>
              <a:rPr lang="pl-PL" sz="2000" i="1" dirty="0"/>
              <a:t>P </a:t>
            </a:r>
            <a:r>
              <a:rPr lang="pl-PL" sz="2000" dirty="0"/>
              <a:t>= 0.045</a:t>
            </a:r>
            <a:r>
              <a:rPr lang="en-US" sz="2000" dirty="0"/>
              <a:t>)</a:t>
            </a:r>
          </a:p>
          <a:p>
            <a:endParaRPr lang="en-US" i="1" dirty="0">
              <a:solidFill>
                <a:srgbClr val="FFC000"/>
              </a:solidFill>
            </a:endParaRPr>
          </a:p>
        </p:txBody>
      </p:sp>
    </p:spTree>
    <p:extLst>
      <p:ext uri="{BB962C8B-B14F-4D97-AF65-F5344CB8AC3E}">
        <p14:creationId xmlns:p14="http://schemas.microsoft.com/office/powerpoint/2010/main" val="26717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a:xfrm>
            <a:off x="1065212" y="228600"/>
            <a:ext cx="10969942" cy="1223963"/>
          </a:xfrm>
        </p:spPr>
        <p:txBody>
          <a:bodyPr/>
          <a:lstStyle/>
          <a:p>
            <a:r>
              <a:rPr lang="en-US" i="1" dirty="0">
                <a:solidFill>
                  <a:srgbClr val="FFFF00"/>
                </a:solidFill>
              </a:rPr>
              <a:t>Postpartum Hemorrhage and Patient Blood Management</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fontScale="92500"/>
          </a:bodyPr>
          <a:lstStyle/>
          <a:p>
            <a:r>
              <a:rPr lang="en-US" dirty="0"/>
              <a:t>Laparotomy to control bleeding was reduced </a:t>
            </a:r>
            <a:r>
              <a:rPr lang="en-US" sz="2400" dirty="0"/>
              <a:t>(risk ratio 0.64; 95% CI, 0.49 to 0.85; </a:t>
            </a:r>
            <a:r>
              <a:rPr lang="en-US" sz="2400" i="1" dirty="0"/>
              <a:t>P </a:t>
            </a:r>
            <a:r>
              <a:rPr lang="en-US" sz="2400" dirty="0"/>
              <a:t>= 0.002)</a:t>
            </a:r>
          </a:p>
          <a:p>
            <a:endParaRPr lang="en-US" sz="2400" i="1" dirty="0">
              <a:solidFill>
                <a:srgbClr val="FFC000"/>
              </a:solidFill>
            </a:endParaRPr>
          </a:p>
          <a:p>
            <a:r>
              <a:rPr lang="en-US" dirty="0"/>
              <a:t>Beneficial regardless of cause of hemorrhage (</a:t>
            </a:r>
            <a:r>
              <a:rPr lang="en-US" i="1" dirty="0"/>
              <a:t>e.g</a:t>
            </a:r>
            <a:r>
              <a:rPr lang="en-US" dirty="0"/>
              <a:t>., trauma, atony)</a:t>
            </a:r>
          </a:p>
          <a:p>
            <a:endParaRPr lang="en-US" i="1" dirty="0">
              <a:solidFill>
                <a:srgbClr val="FFC000"/>
              </a:solidFill>
            </a:endParaRPr>
          </a:p>
          <a:p>
            <a:r>
              <a:rPr lang="en-US" dirty="0"/>
              <a:t>The risk of hysterectomy and thromboembolic events were not different</a:t>
            </a:r>
          </a:p>
          <a:p>
            <a:endParaRPr lang="en-US" i="1" dirty="0">
              <a:solidFill>
                <a:srgbClr val="FFC000"/>
              </a:solidFill>
            </a:endParaRPr>
          </a:p>
          <a:p>
            <a:r>
              <a:rPr lang="en-US" b="1" i="1" dirty="0">
                <a:solidFill>
                  <a:srgbClr val="FFFF00"/>
                </a:solidFill>
              </a:rPr>
              <a:t>Tranexamic acid </a:t>
            </a:r>
            <a:r>
              <a:rPr lang="en-US" b="1" i="1" dirty="0">
                <a:solidFill>
                  <a:srgbClr val="FFC000"/>
                </a:solidFill>
              </a:rPr>
              <a:t>should be given as soon as possible in postpartum hemorrhage</a:t>
            </a:r>
          </a:p>
        </p:txBody>
      </p:sp>
    </p:spTree>
    <p:extLst>
      <p:ext uri="{BB962C8B-B14F-4D97-AF65-F5344CB8AC3E}">
        <p14:creationId xmlns:p14="http://schemas.microsoft.com/office/powerpoint/2010/main" val="7593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Oxytocin Protocols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Active management of the third stage of labor reduces postpartum hemorrhage risk</a:t>
            </a:r>
          </a:p>
          <a:p>
            <a:endParaRPr lang="en-US" i="1" dirty="0">
              <a:solidFill>
                <a:srgbClr val="FFC000"/>
              </a:solidFill>
            </a:endParaRPr>
          </a:p>
          <a:p>
            <a:r>
              <a:rPr lang="en-US" dirty="0"/>
              <a:t>Prophylactic uterotonic agents (oxytocin) + controlled umbilical cord traction</a:t>
            </a:r>
            <a:endParaRPr lang="th-TH" dirty="0"/>
          </a:p>
          <a:p>
            <a:endParaRPr lang="th-TH" i="1" dirty="0">
              <a:solidFill>
                <a:srgbClr val="FFC000"/>
              </a:solidFill>
            </a:endParaRPr>
          </a:p>
          <a:p>
            <a:r>
              <a:rPr lang="en-US" dirty="0"/>
              <a:t>Oxytocin is often given as an infusion due to its short</a:t>
            </a:r>
            <a:r>
              <a:rPr lang="th-TH" dirty="0"/>
              <a:t> </a:t>
            </a:r>
            <a:r>
              <a:rPr lang="en-US" dirty="0"/>
              <a:t>half-life of 1 to 5 min</a:t>
            </a:r>
            <a:endParaRPr lang="en-US" i="1" dirty="0">
              <a:solidFill>
                <a:srgbClr val="FFC000"/>
              </a:solidFill>
            </a:endParaRPr>
          </a:p>
        </p:txBody>
      </p:sp>
    </p:spTree>
    <p:extLst>
      <p:ext uri="{BB962C8B-B14F-4D97-AF65-F5344CB8AC3E}">
        <p14:creationId xmlns:p14="http://schemas.microsoft.com/office/powerpoint/2010/main" val="154998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3219C-077C-43C5-BB81-DDE4D9B21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687" y="0"/>
            <a:ext cx="6557450" cy="6858000"/>
          </a:xfrm>
          <a:prstGeom prst="rect">
            <a:avLst/>
          </a:prstGeom>
        </p:spPr>
      </p:pic>
    </p:spTree>
    <p:extLst>
      <p:ext uri="{BB962C8B-B14F-4D97-AF65-F5344CB8AC3E}">
        <p14:creationId xmlns:p14="http://schemas.microsoft.com/office/powerpoint/2010/main" val="196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Oxytocin Protocols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George </a:t>
            </a:r>
            <a:r>
              <a:rPr lang="en-US" i="1" dirty="0"/>
              <a:t>et al</a:t>
            </a:r>
            <a:r>
              <a:rPr lang="en-US" dirty="0"/>
              <a:t>. estimated that the oxytocin infusion</a:t>
            </a:r>
            <a:r>
              <a:rPr lang="th-TH" dirty="0"/>
              <a:t> </a:t>
            </a:r>
            <a:r>
              <a:rPr lang="en-US" dirty="0"/>
              <a:t>ED90 for satisfactory uterine tone in women undergoing</a:t>
            </a:r>
            <a:r>
              <a:rPr lang="th-TH" dirty="0"/>
              <a:t> </a:t>
            </a:r>
            <a:r>
              <a:rPr lang="en-US" dirty="0"/>
              <a:t>elective cesarean delivery is 0.3 units/ min (18 units/h)</a:t>
            </a:r>
            <a:endParaRPr lang="en-US" i="1" dirty="0">
              <a:solidFill>
                <a:srgbClr val="FFC000"/>
              </a:solidFill>
            </a:endParaRPr>
          </a:p>
        </p:txBody>
      </p:sp>
    </p:spTree>
    <p:extLst>
      <p:ext uri="{BB962C8B-B14F-4D97-AF65-F5344CB8AC3E}">
        <p14:creationId xmlns:p14="http://schemas.microsoft.com/office/powerpoint/2010/main" val="4215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i="1" dirty="0">
                <a:solidFill>
                  <a:srgbClr val="FFFF00"/>
                </a:solidFill>
              </a:rPr>
              <a:t>Oxytocin Protocols</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31351" y="1981200"/>
            <a:ext cx="10360501" cy="4462272"/>
          </a:xfrm>
        </p:spPr>
        <p:txBody>
          <a:bodyPr>
            <a:normAutofit/>
          </a:bodyPr>
          <a:lstStyle/>
          <a:p>
            <a:r>
              <a:rPr lang="en-US" dirty="0"/>
              <a:t>Oxytocin receptor desensitization</a:t>
            </a:r>
            <a:endParaRPr lang="th-TH" dirty="0"/>
          </a:p>
          <a:p>
            <a:endParaRPr lang="th-TH" i="1" dirty="0">
              <a:solidFill>
                <a:srgbClr val="FFC000"/>
              </a:solidFill>
            </a:endParaRPr>
          </a:p>
          <a:p>
            <a:r>
              <a:rPr lang="en-US" dirty="0"/>
              <a:t>giving more</a:t>
            </a:r>
            <a:r>
              <a:rPr lang="th-TH" dirty="0"/>
              <a:t> </a:t>
            </a:r>
            <a:r>
              <a:rPr lang="en-US" dirty="0"/>
              <a:t>oxytocin in desensitization may not achieve the</a:t>
            </a:r>
            <a:r>
              <a:rPr lang="th-TH" dirty="0"/>
              <a:t> </a:t>
            </a:r>
            <a:r>
              <a:rPr lang="en-US" dirty="0"/>
              <a:t>desired effect of increased uterine tone</a:t>
            </a:r>
            <a:endParaRPr lang="th-TH" dirty="0"/>
          </a:p>
          <a:p>
            <a:endParaRPr lang="th-TH" i="1" dirty="0">
              <a:solidFill>
                <a:srgbClr val="FFC000"/>
              </a:solidFill>
            </a:endParaRPr>
          </a:p>
          <a:p>
            <a:r>
              <a:rPr lang="en-US" dirty="0"/>
              <a:t>A different</a:t>
            </a:r>
            <a:r>
              <a:rPr lang="th-TH" dirty="0"/>
              <a:t> </a:t>
            </a:r>
            <a:r>
              <a:rPr lang="en-US" dirty="0"/>
              <a:t>uterotonic agent is indicated</a:t>
            </a:r>
            <a:endParaRPr lang="en-US" i="1" dirty="0">
              <a:solidFill>
                <a:srgbClr val="FFC000"/>
              </a:solidFill>
            </a:endParaRPr>
          </a:p>
        </p:txBody>
      </p:sp>
    </p:spTree>
    <p:extLst>
      <p:ext uri="{BB962C8B-B14F-4D97-AF65-F5344CB8AC3E}">
        <p14:creationId xmlns:p14="http://schemas.microsoft.com/office/powerpoint/2010/main" val="15183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D5DAE-70F8-4E42-9438-E6619DCFBF9D}"/>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0412" y="1676400"/>
            <a:ext cx="3820386" cy="3820386"/>
          </a:xfrm>
          <a:prstGeom prst="rect">
            <a:avLst/>
          </a:prstGeom>
        </p:spPr>
      </p:pic>
    </p:spTree>
    <p:extLst>
      <p:ext uri="{BB962C8B-B14F-4D97-AF65-F5344CB8AC3E}">
        <p14:creationId xmlns:p14="http://schemas.microsoft.com/office/powerpoint/2010/main" val="186224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C3C1-5AFD-435A-B7F8-9ED4EDB61503}"/>
              </a:ext>
            </a:extLst>
          </p:cNvPr>
          <p:cNvSpPr>
            <a:spLocks noGrp="1"/>
          </p:cNvSpPr>
          <p:nvPr>
            <p:ph type="title"/>
          </p:nvPr>
        </p:nvSpPr>
        <p:spPr/>
        <p:txBody>
          <a:bodyPr/>
          <a:lstStyle/>
          <a:p>
            <a:r>
              <a:rPr lang="en-US" b="1" i="1" dirty="0">
                <a:solidFill>
                  <a:srgbClr val="FFFF00"/>
                </a:solidFill>
              </a:rPr>
              <a:t>Neuraxial analgesia</a:t>
            </a:r>
            <a:endParaRPr lang="en-US" b="1" dirty="0">
              <a:solidFill>
                <a:srgbClr val="FFFF00"/>
              </a:solidFill>
            </a:endParaRPr>
          </a:p>
        </p:txBody>
      </p:sp>
      <p:sp>
        <p:nvSpPr>
          <p:cNvPr id="3" name="Content Placeholder 2">
            <a:extLst>
              <a:ext uri="{FF2B5EF4-FFF2-40B4-BE49-F238E27FC236}">
                <a16:creationId xmlns:a16="http://schemas.microsoft.com/office/drawing/2014/main" id="{FA672AFE-8061-450E-A26D-E52C01E429A1}"/>
              </a:ext>
            </a:extLst>
          </p:cNvPr>
          <p:cNvSpPr>
            <a:spLocks noGrp="1"/>
          </p:cNvSpPr>
          <p:nvPr>
            <p:ph idx="1"/>
          </p:nvPr>
        </p:nvSpPr>
        <p:spPr>
          <a:xfrm>
            <a:off x="1218883" y="2395728"/>
            <a:ext cx="9828529" cy="4462272"/>
          </a:xfrm>
        </p:spPr>
        <p:txBody>
          <a:bodyPr>
            <a:normAutofit/>
          </a:bodyPr>
          <a:lstStyle/>
          <a:p>
            <a:pPr marL="0" indent="0">
              <a:buNone/>
            </a:pPr>
            <a:r>
              <a:rPr lang="en-US" sz="3200" b="1" dirty="0">
                <a:solidFill>
                  <a:srgbClr val="FFFF00"/>
                </a:solidFill>
              </a:rPr>
              <a:t>Dural puncture epidural analgesia </a:t>
            </a:r>
          </a:p>
          <a:p>
            <a:endParaRPr lang="en-US" dirty="0"/>
          </a:p>
          <a:p>
            <a:r>
              <a:rPr lang="en-US" dirty="0"/>
              <a:t>Improved sacral analgesia compared to epidural analgesia, </a:t>
            </a:r>
          </a:p>
          <a:p>
            <a:r>
              <a:rPr lang="en-US" dirty="0"/>
              <a:t>less pruritus, hypotension, supplemental epidural doses, and uterine tachysystole than combined spinal-epidural analgesia</a:t>
            </a:r>
            <a:br>
              <a:rPr lang="en-US" dirty="0"/>
            </a:br>
            <a:endParaRPr lang="en-US" dirty="0"/>
          </a:p>
        </p:txBody>
      </p:sp>
    </p:spTree>
    <p:extLst>
      <p:ext uri="{BB962C8B-B14F-4D97-AF65-F5344CB8AC3E}">
        <p14:creationId xmlns:p14="http://schemas.microsoft.com/office/powerpoint/2010/main" val="18291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1276</TotalTime>
  <Words>3455</Words>
  <Application>Microsoft Office PowerPoint</Application>
  <PresentationFormat>Custom</PresentationFormat>
  <Paragraphs>479</Paragraphs>
  <Slides>82</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AGaramondPro-Regular</vt:lpstr>
      <vt:lpstr>Angsana New</vt:lpstr>
      <vt:lpstr>Arial</vt:lpstr>
      <vt:lpstr>Calibri</vt:lpstr>
      <vt:lpstr>DilleniaUPC</vt:lpstr>
      <vt:lpstr>Tech 16x9</vt:lpstr>
      <vt:lpstr>A Review of the Impact of Obstetric Anesthesia on Maternal and Neonatal Outcomes</vt:lpstr>
      <vt:lpstr>PowerPoint Presentation</vt:lpstr>
      <vt:lpstr>Outline</vt:lpstr>
      <vt:lpstr>PowerPoint Presentation</vt:lpstr>
      <vt:lpstr>Neuraxial analgesia</vt:lpstr>
      <vt:lpstr>Neuraxial analgesia</vt:lpstr>
      <vt:lpstr>Neuraxial analgesia</vt:lpstr>
      <vt:lpstr>PowerPoint Presentation</vt:lpstr>
      <vt:lpstr>Neuraxial analgesia</vt:lpstr>
      <vt:lpstr>Neuraaxial analgesia</vt:lpstr>
      <vt:lpstr>Neuraxial analgesia</vt:lpstr>
      <vt:lpstr>Neuraxial analgesia</vt:lpstr>
      <vt:lpstr>Neuraxial analgesia</vt:lpstr>
      <vt:lpstr>Continuous Epidural Infusion vs Programed Intermittent Bolus</vt:lpstr>
      <vt:lpstr>Continuous Epidural Infusion vs Programed Intermittent Bolus</vt:lpstr>
      <vt:lpstr>Continuous Epidural Infusion vs Programed Intermittent Bolus</vt:lpstr>
      <vt:lpstr>Continuous Epidural Infusion vs Programed Intermittent Bolus</vt:lpstr>
      <vt:lpstr>Continuous Epidural Infusion vs Programed Intermittent Bolus</vt:lpstr>
      <vt:lpstr>Continuous Epidural Infusion vs Programed Intermittent Bolus</vt:lpstr>
      <vt:lpstr>Systemic Opioids for Labor Analgesia</vt:lpstr>
      <vt:lpstr>Systemic Opioids for Labor Analgesia</vt:lpstr>
      <vt:lpstr>Systemic Opioids for Labor Analgesia</vt:lpstr>
      <vt:lpstr>Systemic Opioids for Labor Analgesia</vt:lpstr>
      <vt:lpstr>Nitrous Oxide</vt:lpstr>
      <vt:lpstr>Nitrous Oxide</vt:lpstr>
      <vt:lpstr>Effect of Labor Analgesia on Labor Progress and Mode of Delivery</vt:lpstr>
      <vt:lpstr>Effect of Labor Analgesia on Labor Progress and Mode of Delivery</vt:lpstr>
      <vt:lpstr>Effect of Labor Analgesia on Labor Progress and Mode of Delivery</vt:lpstr>
      <vt:lpstr>Effect of Labor Analgesia on Labor Progress and Mode of Delivery</vt:lpstr>
      <vt:lpstr>Effect of Labor Analgesia on Labor Progress and Mode of Delivery</vt:lpstr>
      <vt:lpstr>Effect of Labor Analgesia on Labor Progress and Mode of Delivery</vt:lpstr>
      <vt:lpstr>Neuraxial Anesthesia for External Cephalic Version</vt:lpstr>
      <vt:lpstr>Neuraxial Anesthesia for External Cephalic Version</vt:lpstr>
      <vt:lpstr>Oral intake in Labor</vt:lpstr>
      <vt:lpstr>Oral intake in Labor</vt:lpstr>
      <vt:lpstr>PowerPoint Presentation</vt:lpstr>
      <vt:lpstr>Advances in Spinal Anesthesia for Cesarean Delivery</vt:lpstr>
      <vt:lpstr>Advances in Spinal Anesthesia for Cesarean Delivery</vt:lpstr>
      <vt:lpstr>Advances in Spinal Anesthesia for Cesarean Delivery</vt:lpstr>
      <vt:lpstr>Conversion of Epidural Analgesia to Surgical Anesthesia</vt:lpstr>
      <vt:lpstr>Conversion of Epidural Analgesia to Surgical Anesthesia</vt:lpstr>
      <vt:lpstr>Conversion of Epidural Analgesia to Surgical Anesthesia</vt:lpstr>
      <vt:lpstr>Intraoperative Hypotension: The Ideal Vasopressor for Cesarean Delivery</vt:lpstr>
      <vt:lpstr>Intraoperative Hypotension: The Ideal Vasopressor for Cesarean Delivery</vt:lpstr>
      <vt:lpstr>Intraoperative Hypotension: The Ideal Vasopressor for Cesarean Delivery</vt:lpstr>
      <vt:lpstr>Intraoperative Hypotension: The Ideal Vasopressor for Cesarean Delivery</vt:lpstr>
      <vt:lpstr>Intraoperative Hypotension: The Ideal Vasopressor for Cesarean Delivery</vt:lpstr>
      <vt:lpstr>Intraoperative Hypotension: The Ideal Vasopressor for Cesarean Delivery</vt:lpstr>
      <vt:lpstr>Supplemental Oxygen</vt:lpstr>
      <vt:lpstr>Supplemental Oxygen</vt:lpstr>
      <vt:lpstr>Postcesarean Delivery Pain and Analgesia</vt:lpstr>
      <vt:lpstr>Postcesarean Delivery Pain and Analgesia</vt:lpstr>
      <vt:lpstr>Postcesarean Delivery Pain and Analgesia</vt:lpstr>
      <vt:lpstr>Postcesarean Delivery Pain and Analgesia</vt:lpstr>
      <vt:lpstr>Postcesarean Delivery Pain and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Peripheral Nerve Blocks for Postcesarean Delivery Analgesia</vt:lpstr>
      <vt:lpstr>Obstetric Anesthesia Outcomes</vt:lpstr>
      <vt:lpstr>Obstetric Anesthesia Outcomes</vt:lpstr>
      <vt:lpstr>Obstetric Anesthesia Outcomes</vt:lpstr>
      <vt:lpstr>Breastfeeding</vt:lpstr>
      <vt:lpstr>Fever and Neonatal Sepsis Workup</vt:lpstr>
      <vt:lpstr>Depression</vt:lpstr>
      <vt:lpstr>PowerPoint Presentation</vt:lpstr>
      <vt:lpstr>Mortality Due to Anesthesia</vt:lpstr>
      <vt:lpstr>Postpartum Hemorrhage and Patient Blood Management</vt:lpstr>
      <vt:lpstr>Postpartum Hemorrhage and Patient Blood Management</vt:lpstr>
      <vt:lpstr>Postpartum Hemorrhage and Patient Blood Management</vt:lpstr>
      <vt:lpstr>Postpartum Hemorrhage and Patient Blood Management</vt:lpstr>
      <vt:lpstr>Postpartum Hemorrhage and Patient Blood Management</vt:lpstr>
      <vt:lpstr>Postpartum Hemorrhage and Patient Blood Management</vt:lpstr>
      <vt:lpstr>Oxytocin Protocols</vt:lpstr>
      <vt:lpstr>Oxytocin Protocols</vt:lpstr>
      <vt:lpstr>Oxytocin Protocols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SaTANA</dc:creator>
  <cp:lastModifiedBy>SaTANA</cp:lastModifiedBy>
  <cp:revision>191</cp:revision>
  <dcterms:created xsi:type="dcterms:W3CDTF">2018-07-28T11:56:34Z</dcterms:created>
  <dcterms:modified xsi:type="dcterms:W3CDTF">2018-08-04T10:40:20Z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